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7" r:id="rId11"/>
    <p:sldId id="268" r:id="rId12"/>
    <p:sldId id="270" r:id="rId13"/>
    <p:sldId id="265" r:id="rId14"/>
    <p:sldId id="26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229600" cy="2257428"/>
          </a:xfrm>
        </p:spPr>
        <p:txBody>
          <a:bodyPr>
            <a:noAutofit/>
          </a:bodyPr>
          <a:lstStyle/>
          <a:p>
            <a:r>
              <a:rPr lang="ru-RU" sz="7200" dirty="0" smtClean="0"/>
              <a:t>Профилактика туберкулёза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76056" y="4941168"/>
            <a:ext cx="3888432" cy="81168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МБДОУ </a:t>
            </a:r>
          </a:p>
          <a:p>
            <a:r>
              <a:rPr lang="ru-RU" dirty="0" smtClean="0"/>
              <a:t>детский сад №508</a:t>
            </a:r>
            <a:endParaRPr lang="ru-RU" dirty="0"/>
          </a:p>
        </p:txBody>
      </p:sp>
      <p:pic>
        <p:nvPicPr>
          <p:cNvPr id="4" name="Рисунок 3" descr="131330697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2928934"/>
            <a:ext cx="4786346" cy="358976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1 - коп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857232"/>
            <a:ext cx="3810000" cy="4210050"/>
          </a:xfrm>
          <a:prstGeom prst="rect">
            <a:avLst/>
          </a:prstGeom>
        </p:spPr>
      </p:pic>
      <p:pic>
        <p:nvPicPr>
          <p:cNvPr id="7" name="Рисунок 6" descr="3_3 - копия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44" y="5086350"/>
            <a:ext cx="3810000" cy="1771650"/>
          </a:xfrm>
          <a:prstGeom prst="rect">
            <a:avLst/>
          </a:prstGeom>
        </p:spPr>
      </p:pic>
      <p:pic>
        <p:nvPicPr>
          <p:cNvPr id="10" name="Рисунок 9" descr="3_3 - копия (4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34000" y="104775"/>
            <a:ext cx="3810000" cy="675322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71472" y="0"/>
            <a:ext cx="3571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FFFF00"/>
                </a:solidFill>
              </a:rPr>
              <a:t>Уроки    для</a:t>
            </a:r>
            <a:endParaRPr lang="ru-RU" sz="4800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6248" y="928670"/>
            <a:ext cx="78581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FF00"/>
                </a:solidFill>
              </a:rPr>
              <a:t>Р</a:t>
            </a:r>
          </a:p>
          <a:p>
            <a:r>
              <a:rPr lang="ru-RU" sz="4000" dirty="0" smtClean="0">
                <a:solidFill>
                  <a:srgbClr val="FFFF00"/>
                </a:solidFill>
              </a:rPr>
              <a:t>О</a:t>
            </a:r>
          </a:p>
          <a:p>
            <a:r>
              <a:rPr lang="ru-RU" sz="4000" dirty="0" smtClean="0">
                <a:solidFill>
                  <a:srgbClr val="FFFF00"/>
                </a:solidFill>
              </a:rPr>
              <a:t>Д</a:t>
            </a:r>
          </a:p>
          <a:p>
            <a:r>
              <a:rPr lang="ru-RU" sz="4000" dirty="0" smtClean="0">
                <a:solidFill>
                  <a:srgbClr val="FFFF00"/>
                </a:solidFill>
              </a:rPr>
              <a:t>И</a:t>
            </a:r>
          </a:p>
          <a:p>
            <a:r>
              <a:rPr lang="ru-RU" sz="4000" dirty="0" smtClean="0">
                <a:solidFill>
                  <a:srgbClr val="FFFF00"/>
                </a:solidFill>
              </a:rPr>
              <a:t>Т</a:t>
            </a:r>
          </a:p>
          <a:p>
            <a:r>
              <a:rPr lang="ru-RU" sz="4000" dirty="0" smtClean="0">
                <a:solidFill>
                  <a:srgbClr val="FFFF00"/>
                </a:solidFill>
              </a:rPr>
              <a:t>Е</a:t>
            </a:r>
          </a:p>
          <a:p>
            <a:r>
              <a:rPr lang="ru-RU" sz="4000" dirty="0" smtClean="0">
                <a:solidFill>
                  <a:srgbClr val="FFFF00"/>
                </a:solidFill>
              </a:rPr>
              <a:t>Л</a:t>
            </a:r>
          </a:p>
          <a:p>
            <a:r>
              <a:rPr lang="ru-RU" sz="4000" dirty="0" smtClean="0">
                <a:solidFill>
                  <a:srgbClr val="FFFF00"/>
                </a:solidFill>
              </a:rPr>
              <a:t>Е</a:t>
            </a:r>
          </a:p>
          <a:p>
            <a:r>
              <a:rPr lang="ru-RU" sz="4000" dirty="0" smtClean="0">
                <a:solidFill>
                  <a:srgbClr val="FFFF00"/>
                </a:solidFill>
              </a:rPr>
              <a:t>Й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Pediatr_Infec155_0109 - копия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34491" y="214290"/>
            <a:ext cx="3195227" cy="2571768"/>
          </a:xfrm>
          <a:prstGeom prst="rect">
            <a:avLst/>
          </a:prstGeom>
        </p:spPr>
      </p:pic>
      <p:pic>
        <p:nvPicPr>
          <p:cNvPr id="6" name="Рисунок 5" descr="Pediatr_Infec155_0109 - копия (2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14480" y="4071942"/>
            <a:ext cx="5429288" cy="182406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14348" y="285728"/>
            <a:ext cx="47149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Вакцинация БЦЖ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034" y="1285860"/>
            <a:ext cx="50006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Техника введения вакцины БЦЖ – внутрикожно, в левое плечо, на границе верхней и средней трети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785786" y="3357562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Развитие местной поствакцинальной реакции</a:t>
            </a:r>
            <a:endParaRPr lang="ru-RU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1714480" y="6000768"/>
            <a:ext cx="57864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Инфильтрат       Пустула          Корочка         Рубчик</a:t>
            </a:r>
          </a:p>
          <a:p>
            <a:r>
              <a:rPr lang="ru-RU" dirty="0" smtClean="0"/>
              <a:t>(через 2 мес.) (через 3 мес.) (через 4 мес.) (через 6 мес.)</a:t>
            </a:r>
            <a:endParaRPr lang="ru-RU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lecenietuperk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14480" y="3429000"/>
            <a:ext cx="3071834" cy="3243445"/>
          </a:xfrm>
          <a:prstGeom prst="rect">
            <a:avLst/>
          </a:prstGeom>
        </p:spPr>
      </p:pic>
      <p:pic>
        <p:nvPicPr>
          <p:cNvPr id="3" name="Рисунок 2" descr="medical-person-vector-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6314" y="285728"/>
            <a:ext cx="3105168" cy="310516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42976" y="428604"/>
            <a:ext cx="34290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При выявлении туберкулёза</a:t>
            </a:r>
            <a:endParaRPr lang="ru-RU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5214942" y="3857628"/>
            <a:ext cx="35719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не занимайтесь самолечением</a:t>
            </a:r>
            <a:endParaRPr lang="ru-RU" sz="4400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14df5dd40d5118f9b8d69c596ed786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786" y="642918"/>
            <a:ext cx="7643866" cy="5448836"/>
          </a:xfrm>
          <a:prstGeom prst="rect">
            <a:avLst/>
          </a:prstGeo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364652212_5b2575ca05cc8500b1820ddbd430f69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692696"/>
            <a:ext cx="7848872" cy="5400600"/>
          </a:xfrm>
          <a:prstGeom prst="rect">
            <a:avLst/>
          </a:prstGeo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351283576_1tuberkulez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14290"/>
            <a:ext cx="4000528" cy="351147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57752" y="357166"/>
            <a:ext cx="400052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Туберкулёз</a:t>
            </a:r>
            <a:r>
              <a:rPr lang="ru-RU" sz="5400" dirty="0" smtClean="0"/>
              <a:t> </a:t>
            </a:r>
          </a:p>
          <a:p>
            <a:r>
              <a:rPr lang="ru-RU" sz="5400" dirty="0" smtClean="0"/>
              <a:t>–   </a:t>
            </a:r>
            <a:r>
              <a:rPr lang="ru-RU" sz="4400" dirty="0" smtClean="0"/>
              <a:t>опасное   инфекционное</a:t>
            </a:r>
          </a:p>
          <a:p>
            <a:r>
              <a:rPr lang="ru-RU" sz="4400" dirty="0" smtClean="0"/>
              <a:t>  заболевание.</a:t>
            </a:r>
            <a:endParaRPr lang="ru-RU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214282" y="3929066"/>
            <a:ext cx="8929718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             </a:t>
            </a:r>
            <a:r>
              <a:rPr lang="ru-RU" sz="4000" dirty="0" smtClean="0"/>
              <a:t>Возбудитель – </a:t>
            </a:r>
            <a:r>
              <a:rPr lang="ru-RU" sz="4000" dirty="0" smtClean="0">
                <a:solidFill>
                  <a:srgbClr val="FF0000"/>
                </a:solidFill>
              </a:rPr>
              <a:t>палочка Коха</a:t>
            </a:r>
            <a:r>
              <a:rPr lang="ru-RU" sz="4000" dirty="0" smtClean="0"/>
              <a:t>.</a:t>
            </a:r>
          </a:p>
          <a:p>
            <a:endParaRPr lang="ru-RU" dirty="0" smtClean="0"/>
          </a:p>
          <a:p>
            <a:r>
              <a:rPr lang="ru-RU" sz="3200" dirty="0" smtClean="0"/>
              <a:t>                            Погибает :</a:t>
            </a:r>
          </a:p>
          <a:p>
            <a:pPr>
              <a:buFontTx/>
              <a:buChar char="-"/>
            </a:pPr>
            <a:r>
              <a:rPr lang="ru-RU" sz="3200" dirty="0" smtClean="0"/>
              <a:t> нагревание до 85*С (гибель через 30 мин)</a:t>
            </a:r>
          </a:p>
          <a:p>
            <a:pPr>
              <a:buFontTx/>
              <a:buChar char="-"/>
            </a:pPr>
            <a:r>
              <a:rPr lang="ru-RU" sz="3200" dirty="0" smtClean="0"/>
              <a:t> прямые солнечные лучи (гибель через 2 часа)</a:t>
            </a:r>
            <a:endParaRPr lang="ru-RU" sz="3200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357166"/>
            <a:ext cx="8167616" cy="6171771"/>
          </a:xfrm>
          <a:prstGeom prst="rect">
            <a:avLst/>
          </a:prstGeo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1357298"/>
            <a:ext cx="8715436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3200" dirty="0" smtClean="0"/>
              <a:t>              ПРИКАЗ  МИНИСТЕРСТВА </a:t>
            </a:r>
          </a:p>
          <a:p>
            <a:r>
              <a:rPr lang="ru-RU" sz="3200" dirty="0" smtClean="0"/>
              <a:t>                ЗДРАВООХРАНЕНИЯ  РФ </a:t>
            </a:r>
          </a:p>
          <a:p>
            <a:endParaRPr lang="ru-RU" sz="3200" dirty="0" smtClean="0"/>
          </a:p>
          <a:p>
            <a:r>
              <a:rPr lang="ru-RU" sz="3200" dirty="0" smtClean="0"/>
              <a:t>                                </a:t>
            </a:r>
            <a:r>
              <a:rPr lang="ru-RU" sz="4800" b="1" dirty="0" smtClean="0">
                <a:solidFill>
                  <a:srgbClr val="FF0000"/>
                </a:solidFill>
              </a:rPr>
              <a:t>№ 109 </a:t>
            </a:r>
          </a:p>
          <a:p>
            <a:r>
              <a:rPr lang="ru-RU" sz="3200" dirty="0" smtClean="0"/>
              <a:t>                        от 21 марта 2003 г. </a:t>
            </a:r>
          </a:p>
          <a:p>
            <a:endParaRPr lang="ru-RU" sz="3200" dirty="0" smtClean="0"/>
          </a:p>
          <a:p>
            <a:r>
              <a:rPr lang="ru-RU" sz="3200" dirty="0" smtClean="0"/>
              <a:t>"О совершенствовании противотуберкулезных</a:t>
            </a:r>
          </a:p>
          <a:p>
            <a:r>
              <a:rPr lang="ru-RU" sz="3200" dirty="0" smtClean="0"/>
              <a:t>       мероприятий в Российской Федерации"</a:t>
            </a:r>
            <a:endParaRPr lang="ru-RU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000100" y="285728"/>
            <a:ext cx="69294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Нормативные документы.</a:t>
            </a:r>
            <a:endParaRPr lang="ru-RU" sz="4800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214290"/>
            <a:ext cx="7143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Признаки заболевания :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1357298"/>
            <a:ext cx="842968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ru-RU" sz="3600" dirty="0" smtClean="0"/>
              <a:t> повышенная температура тела в течении</a:t>
            </a:r>
          </a:p>
          <a:p>
            <a:r>
              <a:rPr lang="ru-RU" sz="3600" dirty="0" smtClean="0"/>
              <a:t>  длительного периода (37,2-37,8 С )</a:t>
            </a:r>
          </a:p>
          <a:p>
            <a:pPr>
              <a:buFontTx/>
              <a:buChar char="-"/>
            </a:pPr>
            <a:r>
              <a:rPr lang="ru-RU" sz="3600" dirty="0" smtClean="0"/>
              <a:t> беспричинная усталость</a:t>
            </a:r>
          </a:p>
          <a:p>
            <a:pPr>
              <a:buFontTx/>
              <a:buChar char="-"/>
            </a:pPr>
            <a:r>
              <a:rPr lang="ru-RU" sz="3600" dirty="0" smtClean="0"/>
              <a:t> снижение веса при сохранении </a:t>
            </a:r>
          </a:p>
          <a:p>
            <a:r>
              <a:rPr lang="ru-RU" sz="3600" dirty="0" smtClean="0"/>
              <a:t>  обычного рациона питания</a:t>
            </a:r>
          </a:p>
          <a:p>
            <a:pPr>
              <a:buFontTx/>
              <a:buChar char="-"/>
            </a:pPr>
            <a:r>
              <a:rPr lang="ru-RU" sz="3600" dirty="0" smtClean="0"/>
              <a:t> кашель более 3-х недель</a:t>
            </a:r>
          </a:p>
          <a:p>
            <a:pPr>
              <a:buFontTx/>
              <a:buChar char="-"/>
            </a:pPr>
            <a:r>
              <a:rPr lang="ru-RU" sz="3600" dirty="0" smtClean="0"/>
              <a:t> обильная потливость (особенно в</a:t>
            </a:r>
          </a:p>
          <a:p>
            <a:r>
              <a:rPr lang="ru-RU" sz="3600" dirty="0" smtClean="0"/>
              <a:t>  ночное время)</a:t>
            </a:r>
          </a:p>
          <a:p>
            <a:pPr>
              <a:buFontTx/>
              <a:buChar char="-"/>
            </a:pPr>
            <a:r>
              <a:rPr lang="ru-RU" sz="3600" dirty="0" smtClean="0"/>
              <a:t> боль в груди, связанная с дыханием </a:t>
            </a:r>
            <a:endParaRPr lang="ru-RU" sz="3600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5852" y="214290"/>
            <a:ext cx="65722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Диагностика туберкулёза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1214422"/>
            <a:ext cx="835824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ru-RU" sz="3600" dirty="0" smtClean="0"/>
              <a:t> флюорография</a:t>
            </a:r>
          </a:p>
          <a:p>
            <a:pPr>
              <a:buFontTx/>
              <a:buChar char="-"/>
            </a:pPr>
            <a:endParaRPr lang="ru-RU" sz="3600" dirty="0" smtClean="0"/>
          </a:p>
          <a:p>
            <a:pPr>
              <a:buFontTx/>
              <a:buChar char="-"/>
            </a:pPr>
            <a:r>
              <a:rPr lang="ru-RU" sz="3600" dirty="0" smtClean="0"/>
              <a:t> посев мокроты</a:t>
            </a:r>
          </a:p>
          <a:p>
            <a:pPr>
              <a:buFontTx/>
              <a:buChar char="-"/>
            </a:pPr>
            <a:endParaRPr lang="ru-RU" sz="3600" dirty="0" smtClean="0"/>
          </a:p>
          <a:p>
            <a:pPr>
              <a:buFontTx/>
              <a:buChar char="-"/>
            </a:pPr>
            <a:r>
              <a:rPr lang="ru-RU" sz="3600" dirty="0" smtClean="0"/>
              <a:t> реакция Манту</a:t>
            </a:r>
          </a:p>
          <a:p>
            <a:pPr>
              <a:buFontTx/>
              <a:buChar char="-"/>
            </a:pPr>
            <a:endParaRPr lang="ru-RU" sz="3600" dirty="0" smtClean="0"/>
          </a:p>
          <a:p>
            <a:pPr>
              <a:buFontTx/>
              <a:buChar char="-"/>
            </a:pPr>
            <a:r>
              <a:rPr lang="ru-RU" sz="3600" dirty="0" smtClean="0"/>
              <a:t> изучение анамнеза, жалоб</a:t>
            </a:r>
          </a:p>
          <a:p>
            <a:pPr>
              <a:buFontTx/>
              <a:buChar char="-"/>
            </a:pPr>
            <a:endParaRPr lang="ru-RU" sz="3600" dirty="0" smtClean="0"/>
          </a:p>
          <a:p>
            <a:pPr>
              <a:buFontTx/>
              <a:buChar char="-"/>
            </a:pPr>
            <a:r>
              <a:rPr lang="ru-RU" sz="3600" dirty="0" smtClean="0"/>
              <a:t> клинический анализ крови и мочи</a:t>
            </a:r>
            <a:endParaRPr lang="ru-RU" sz="3600" dirty="0"/>
          </a:p>
        </p:txBody>
      </p:sp>
      <p:pic>
        <p:nvPicPr>
          <p:cNvPr id="4" name="Рисунок 3" descr="typhoidMar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1142984"/>
            <a:ext cx="4206105" cy="3290888"/>
          </a:xfrm>
          <a:prstGeom prst="rect">
            <a:avLst/>
          </a:prstGeo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86916"/>
            <a:ext cx="8572560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       Меры профилактики туберкулеза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u="sng" dirty="0" smtClean="0"/>
              <a:t>Здоровый образ жизни: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- правильное питание </a:t>
            </a:r>
            <a:br>
              <a:rPr lang="ru-RU" sz="2400" dirty="0" smtClean="0"/>
            </a:br>
            <a:r>
              <a:rPr lang="ru-RU" sz="2400" dirty="0" smtClean="0"/>
              <a:t> - регулярная физическая активность</a:t>
            </a:r>
            <a:br>
              <a:rPr lang="ru-RU" sz="2400" dirty="0" smtClean="0"/>
            </a:br>
            <a:r>
              <a:rPr lang="ru-RU" sz="2400" dirty="0" smtClean="0"/>
              <a:t>- полноценный отдых</a:t>
            </a:r>
            <a:br>
              <a:rPr lang="ru-RU" sz="2400" dirty="0" smtClean="0"/>
            </a:br>
            <a:r>
              <a:rPr lang="ru-RU" sz="2400" dirty="0" smtClean="0"/>
              <a:t>- отказ от курения, алкоголя, наркотиков.</a:t>
            </a:r>
            <a:br>
              <a:rPr lang="ru-RU" sz="2400" dirty="0" smtClean="0"/>
            </a:br>
            <a:r>
              <a:rPr lang="ru-RU" sz="2400" u="sng" dirty="0" smtClean="0"/>
              <a:t>Соблюдение правил личной гигиены</a:t>
            </a:r>
            <a:r>
              <a:rPr lang="ru-RU" sz="2400" dirty="0" smtClean="0"/>
              <a:t> </a:t>
            </a:r>
          </a:p>
          <a:p>
            <a:r>
              <a:rPr lang="ru-RU" sz="2400" dirty="0" smtClean="0"/>
              <a:t>- мытье рук, посуды с использованием моющих средств и проточной воды</a:t>
            </a:r>
          </a:p>
          <a:p>
            <a:r>
              <a:rPr lang="ru-RU" sz="2400" dirty="0" smtClean="0"/>
              <a:t>- влажная уборка и проветривание жилых помещений </a:t>
            </a:r>
            <a:br>
              <a:rPr lang="ru-RU" sz="2400" dirty="0" smtClean="0"/>
            </a:br>
            <a:r>
              <a:rPr lang="ru-RU" sz="2400" dirty="0" smtClean="0"/>
              <a:t>- обязательная термическая обработка мяса и молока</a:t>
            </a:r>
            <a:br>
              <a:rPr lang="ru-RU" sz="2400" dirty="0" smtClean="0"/>
            </a:br>
            <a:r>
              <a:rPr lang="ru-RU" sz="2400" dirty="0" smtClean="0"/>
              <a:t>- пользование индивидуальными гигиеническими средствами и посуды</a:t>
            </a:r>
            <a:br>
              <a:rPr lang="ru-RU" sz="2400" dirty="0" smtClean="0"/>
            </a:br>
            <a:r>
              <a:rPr lang="ru-RU" sz="2400" u="sng" dirty="0" smtClean="0"/>
              <a:t>Обязательная вакцинация БЦЖ при рождении и ревакцинация в 6-7 лет.</a:t>
            </a:r>
            <a:br>
              <a:rPr lang="ru-RU" sz="2400" u="sng" dirty="0" smtClean="0"/>
            </a:br>
            <a:r>
              <a:rPr lang="ru-RU" sz="2400" u="sng" dirty="0" smtClean="0"/>
              <a:t>Своевременная диагностика туберкулеза и завершение полного курса лечения.</a:t>
            </a:r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3108" y="214290"/>
            <a:ext cx="5041707" cy="6486525"/>
          </a:xfrm>
          <a:prstGeom prst="rect">
            <a:avLst/>
          </a:prstGeo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14480" y="714356"/>
            <a:ext cx="6024588" cy="5675162"/>
          </a:xfrm>
          <a:prstGeom prst="rect">
            <a:avLst/>
          </a:prstGeo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341</TotalTime>
  <Words>213</Words>
  <Application>Microsoft Office PowerPoint</Application>
  <PresentationFormat>Экран (4:3)</PresentationFormat>
  <Paragraphs>61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Апекс</vt:lpstr>
      <vt:lpstr>Профилактика туберкулёза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Профилактика туберкулёза</dc:title>
  <dc:creator>Администратор</dc:creator>
  <cp:lastModifiedBy>Пользователь Windows</cp:lastModifiedBy>
  <cp:revision>38</cp:revision>
  <dcterms:created xsi:type="dcterms:W3CDTF">2013-11-25T17:00:21Z</dcterms:created>
  <dcterms:modified xsi:type="dcterms:W3CDTF">2016-02-19T09:38:06Z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693045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