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9" r:id="rId2"/>
    <p:sldId id="256" r:id="rId3"/>
    <p:sldId id="260" r:id="rId4"/>
    <p:sldId id="272" r:id="rId5"/>
    <p:sldId id="261" r:id="rId6"/>
    <p:sldId id="257" r:id="rId7"/>
    <p:sldId id="270" r:id="rId8"/>
    <p:sldId id="258" r:id="rId9"/>
    <p:sldId id="263" r:id="rId10"/>
    <p:sldId id="259" r:id="rId11"/>
    <p:sldId id="265" r:id="rId12"/>
    <p:sldId id="267" r:id="rId13"/>
    <p:sldId id="268" r:id="rId14"/>
    <p:sldId id="266" r:id="rId15"/>
    <p:sldId id="262" r:id="rId16"/>
    <p:sldId id="264" r:id="rId17"/>
    <p:sldId id="273" r:id="rId18"/>
    <p:sldId id="274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26FA4E-B5D2-446F-8614-418638D4BD1E}" type="datetimeFigureOut">
              <a:rPr lang="ru-RU" smtClean="0"/>
              <a:pPr/>
              <a:t>31.01.2020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6AC91-1B33-4C58-9B09-D6C4DD18D4E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26FA4E-B5D2-446F-8614-418638D4BD1E}" type="datetimeFigureOut">
              <a:rPr lang="ru-RU" smtClean="0"/>
              <a:pPr/>
              <a:t>31.01.2020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6AC91-1B33-4C58-9B09-D6C4DD18D4E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26FA4E-B5D2-446F-8614-418638D4BD1E}" type="datetimeFigureOut">
              <a:rPr lang="ru-RU" smtClean="0"/>
              <a:pPr/>
              <a:t>31.01.2020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6AC91-1B33-4C58-9B09-D6C4DD18D4E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26FA4E-B5D2-446F-8614-418638D4BD1E}" type="datetimeFigureOut">
              <a:rPr lang="ru-RU" smtClean="0"/>
              <a:pPr/>
              <a:t>31.01.2020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6AC91-1B33-4C58-9B09-D6C4DD18D4E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26FA4E-B5D2-446F-8614-418638D4BD1E}" type="datetimeFigureOut">
              <a:rPr lang="ru-RU" smtClean="0"/>
              <a:pPr/>
              <a:t>31.01.2020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6AC91-1B33-4C58-9B09-D6C4DD18D4E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26FA4E-B5D2-446F-8614-418638D4BD1E}" type="datetimeFigureOut">
              <a:rPr lang="ru-RU" smtClean="0"/>
              <a:pPr/>
              <a:t>31.01.2020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6AC91-1B33-4C58-9B09-D6C4DD18D4E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26FA4E-B5D2-446F-8614-418638D4BD1E}" type="datetimeFigureOut">
              <a:rPr lang="ru-RU" smtClean="0"/>
              <a:pPr/>
              <a:t>31.01.2020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6AC91-1B33-4C58-9B09-D6C4DD18D4E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26FA4E-B5D2-446F-8614-418638D4BD1E}" type="datetimeFigureOut">
              <a:rPr lang="ru-RU" smtClean="0"/>
              <a:pPr/>
              <a:t>31.01.2020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6AC91-1B33-4C58-9B09-D6C4DD18D4E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26FA4E-B5D2-446F-8614-418638D4BD1E}" type="datetimeFigureOut">
              <a:rPr lang="ru-RU" smtClean="0"/>
              <a:pPr/>
              <a:t>31.01.2020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6AC91-1B33-4C58-9B09-D6C4DD18D4E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26FA4E-B5D2-446F-8614-418638D4BD1E}" type="datetimeFigureOut">
              <a:rPr lang="ru-RU" smtClean="0"/>
              <a:pPr/>
              <a:t>31.01.2020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6AC91-1B33-4C58-9B09-D6C4DD18D4E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26FA4E-B5D2-446F-8614-418638D4BD1E}" type="datetimeFigureOut">
              <a:rPr lang="ru-RU" smtClean="0"/>
              <a:pPr/>
              <a:t>31.01.2020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6AC91-1B33-4C58-9B09-D6C4DD18D4E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26FA4E-B5D2-446F-8614-418638D4BD1E}" type="datetimeFigureOut">
              <a:rPr lang="ru-RU" smtClean="0"/>
              <a:pPr/>
              <a:t>31.01.2020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C6AC91-1B33-4C58-9B09-D6C4DD18D4E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188640"/>
            <a:ext cx="7772400" cy="1656184"/>
          </a:xfrm>
        </p:spPr>
        <p:txBody>
          <a:bodyPr/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СКАЗКИ- </a:t>
            </a:r>
            <a:r>
              <a:rPr lang="ru-RU" b="1" smtClean="0">
                <a:latin typeface="Times New Roman" pitchFamily="18" charset="0"/>
                <a:cs typeface="Times New Roman" pitchFamily="18" charset="0"/>
              </a:rPr>
              <a:t>МУЛЬТФИЛМЫ </a:t>
            </a:r>
            <a:r>
              <a:rPr lang="ru-RU" b="1" smtClean="0">
                <a:latin typeface="Times New Roman" pitchFamily="18" charset="0"/>
                <a:cs typeface="Times New Roman" pitchFamily="18" charset="0"/>
              </a:rPr>
              <a:t>В.СУТЕЕВА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929322" y="3886200"/>
            <a:ext cx="2603118" cy="2351112"/>
          </a:xfrm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Выполнила</a:t>
            </a:r>
          </a:p>
          <a:p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Воспитатель </a:t>
            </a:r>
            <a:r>
              <a:rPr lang="ru-RU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Уроджева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Г.Э.</a:t>
            </a:r>
          </a:p>
          <a:p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2016г- 2017г.</a:t>
            </a:r>
          </a:p>
          <a:p>
            <a:endParaRPr lang="ru-RU" dirty="0"/>
          </a:p>
        </p:txBody>
      </p:sp>
      <p:pic>
        <p:nvPicPr>
          <p:cNvPr id="4" name="Рисунок 3" descr="big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3568" y="1628800"/>
            <a:ext cx="5245754" cy="5007829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Герои сказки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В книгах Владимира Григорьевича </a:t>
            </a:r>
            <a:r>
              <a:rPr lang="ru-RU" sz="3600" dirty="0" err="1">
                <a:latin typeface="Times New Roman" pitchFamily="18" charset="0"/>
                <a:cs typeface="Times New Roman" pitchFamily="18" charset="0"/>
              </a:rPr>
              <a:t>Сутеева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 живут серьёзные зверушки – запасливый Ежик, трусоватый, но добрый Заяц, любопытные котята, хозяйственный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Щенок, мудрый Медведь и 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все они учат добру и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справедливости.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СКАЗКИ С ИЛЛЮСТРАЦИЯМИ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14400" y="1052736"/>
            <a:ext cx="8229600" cy="4525963"/>
          </a:xfrm>
        </p:spPr>
        <p:txBody>
          <a:bodyPr>
            <a:normAutofit/>
          </a:bodyPr>
          <a:lstStyle/>
          <a:p>
            <a:pPr>
              <a:buNone/>
            </a:pPr>
            <a:endParaRPr lang="ru-RU" sz="9600" dirty="0"/>
          </a:p>
          <a:p>
            <a:endParaRPr lang="ru-RU" dirty="0"/>
          </a:p>
        </p:txBody>
      </p:sp>
      <p:pic>
        <p:nvPicPr>
          <p:cNvPr id="4" name="Рисунок 3" descr="100012697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5536" y="1052736"/>
            <a:ext cx="4320480" cy="4608512"/>
          </a:xfrm>
          <a:prstGeom prst="rect">
            <a:avLst/>
          </a:prstGeom>
        </p:spPr>
      </p:pic>
      <p:pic>
        <p:nvPicPr>
          <p:cNvPr id="5" name="Рисунок 4" descr="cover_2487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932040" y="1124744"/>
            <a:ext cx="3888432" cy="453650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Любимые сказки детей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endParaRPr lang="ru-RU" dirty="0" smtClean="0"/>
          </a:p>
          <a:p>
            <a:endParaRPr lang="ru-RU" dirty="0"/>
          </a:p>
        </p:txBody>
      </p:sp>
      <p:pic>
        <p:nvPicPr>
          <p:cNvPr id="4" name="Рисунок 3" descr="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3528" y="1484784"/>
            <a:ext cx="4762500" cy="4248472"/>
          </a:xfrm>
          <a:prstGeom prst="rect">
            <a:avLst/>
          </a:prstGeom>
        </p:spPr>
      </p:pic>
      <p:pic>
        <p:nvPicPr>
          <p:cNvPr id="6" name="Рисунок 5" descr="100481252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436096" y="1556792"/>
            <a:ext cx="3257128" cy="4176464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Фрагмент из сказки «Яблоко»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Вот тут-то Медведь и появился. Да как рявкнет: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— Что такое? Что за шум?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Все к нему: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— Ты, Михаил Иванович, в лесу самый большой, самый умный. Рассуди нас по справедливости. Кому это яблоко присудишь, так тому и быть.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 рассказали Медведю всё, как было.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Медведь подумал, подумал, почесал за ухом и спросил: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— Кто яблоко нашёл?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— Я! — сказал Заяц.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— А кто яблоко сорвал?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— Как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р-раз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я! — каркнула Ворона.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— Хорошо. А кто его поймал?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1600" dirty="0"/>
              <a:t/>
            </a:r>
            <a:br>
              <a:rPr lang="ru-RU" sz="1600" dirty="0"/>
            </a:br>
            <a:endParaRPr lang="ru-RU" sz="1600" dirty="0"/>
          </a:p>
        </p:txBody>
      </p:sp>
      <p:pic>
        <p:nvPicPr>
          <p:cNvPr id="4" name="Содержимое 3" descr="3ab52376ae15950a157e8fc9962b808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403648" y="548680"/>
            <a:ext cx="6048672" cy="576064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Книга вводит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детей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в мир чувств, мыслей, отношений, поступков, характеров. Книга воспитывает человечность. Не сопереживавшие в детстве могут остаться равнодушными к проблемам века – этическим, экологическим, эстетическим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Особенности книги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В.Г.Сутеева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11560" y="908720"/>
            <a:ext cx="8229600" cy="5472608"/>
          </a:xfrm>
        </p:spPr>
        <p:txBody>
          <a:bodyPr>
            <a:normAutofit fontScale="25000" lnSpcReduction="20000"/>
          </a:bodyPr>
          <a:lstStyle/>
          <a:p>
            <a:r>
              <a:rPr lang="ru-RU" sz="8000" dirty="0">
                <a:latin typeface="Times New Roman" pitchFamily="18" charset="0"/>
                <a:cs typeface="Times New Roman" pitchFamily="18" charset="0"/>
              </a:rPr>
              <a:t>Сказка учит верить в силу добра и справедливости. Несмотря на простоту образов и сюжетную незатейливость, сказки рассказывают о самом главном: они затрагивают вопрос о смысле жизни, о борьбе добра со злом, они несут в себе нравственное начало, поэтому воспитательное значение их огромно.</a:t>
            </a:r>
          </a:p>
          <a:p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У детей появляется </a:t>
            </a:r>
            <a:r>
              <a:rPr lang="ru-RU" sz="8000" dirty="0">
                <a:latin typeface="Times New Roman" pitchFamily="18" charset="0"/>
                <a:cs typeface="Times New Roman" pitchFamily="18" charset="0"/>
              </a:rPr>
              <a:t>способность мысленно действовать в воображаемых обстоятельствах, как бы становиться на место героя. Вместе с героями сказки дети испытывают чувство страха в напряженные драматические моменты, чувство облегчения, удовлетворения при победе справедливости.</a:t>
            </a:r>
          </a:p>
          <a:p>
            <a:pPr>
              <a:buNone/>
            </a:pPr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    . </a:t>
            </a:r>
            <a:r>
              <a:rPr lang="ru-RU" sz="8000" dirty="0">
                <a:latin typeface="Times New Roman" pitchFamily="18" charset="0"/>
                <a:cs typeface="Times New Roman" pitchFamily="18" charset="0"/>
              </a:rPr>
              <a:t>Каждой сказкой Владимир Григорьевич учит </a:t>
            </a:r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детей </a:t>
            </a:r>
            <a:r>
              <a:rPr lang="ru-RU" sz="8000" dirty="0">
                <a:latin typeface="Times New Roman" pitchFamily="18" charset="0"/>
                <a:cs typeface="Times New Roman" pitchFamily="18" charset="0"/>
              </a:rPr>
              <a:t>чему-то хорошему, доброму, умному.</a:t>
            </a:r>
          </a:p>
          <a:p>
            <a:r>
              <a:rPr lang="ru-RU" sz="8000" dirty="0">
                <a:latin typeface="Times New Roman" pitchFamily="18" charset="0"/>
                <a:cs typeface="Times New Roman" pitchFamily="18" charset="0"/>
              </a:rPr>
              <a:t>В мастерстве изображения животных </a:t>
            </a:r>
            <a:r>
              <a:rPr lang="ru-RU" sz="8000" dirty="0" err="1">
                <a:latin typeface="Times New Roman" pitchFamily="18" charset="0"/>
                <a:cs typeface="Times New Roman" pitchFamily="18" charset="0"/>
              </a:rPr>
              <a:t>Сутеевым</a:t>
            </a:r>
            <a:r>
              <a:rPr lang="ru-RU" sz="8000" dirty="0">
                <a:latin typeface="Times New Roman" pitchFamily="18" charset="0"/>
                <a:cs typeface="Times New Roman" pitchFamily="18" charset="0"/>
              </a:rPr>
              <a:t>, присутствуют теплота, душевность, трогательность образов. Хочется сказать об особенном, характерном для </a:t>
            </a:r>
            <a:r>
              <a:rPr lang="ru-RU" sz="8000" dirty="0" err="1">
                <a:latin typeface="Times New Roman" pitchFamily="18" charset="0"/>
                <a:cs typeface="Times New Roman" pitchFamily="18" charset="0"/>
              </a:rPr>
              <a:t>Сутеева</a:t>
            </a:r>
            <a:r>
              <a:rPr lang="ru-RU" sz="8000" dirty="0">
                <a:latin typeface="Times New Roman" pitchFamily="18" charset="0"/>
                <a:cs typeface="Times New Roman" pitchFamily="18" charset="0"/>
              </a:rPr>
              <a:t> построении сюжета, характере поведения героев - они постоянно активно общаются и активно действуют. В самом коротком сюжете </a:t>
            </a:r>
            <a:r>
              <a:rPr lang="ru-RU" sz="8000" dirty="0" err="1">
                <a:latin typeface="Times New Roman" pitchFamily="18" charset="0"/>
                <a:cs typeface="Times New Roman" pitchFamily="18" charset="0"/>
              </a:rPr>
              <a:t>Сутеева</a:t>
            </a:r>
            <a:r>
              <a:rPr lang="ru-RU" sz="8000" dirty="0">
                <a:latin typeface="Times New Roman" pitchFamily="18" charset="0"/>
                <a:cs typeface="Times New Roman" pitchFamily="18" charset="0"/>
              </a:rPr>
              <a:t> происходят в связи с этим какие-то, часто неожиданные превращения. Как в настоящей сказке - чудо происходит на глазах у зрителя, всё просто, ясно, никаких секретов, никакого обмана, и всё же - явное волшебство.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Чтение художественной литературы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Шакир\Desktop\WMXA3991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7572" t="18510" r="9133"/>
          <a:stretch>
            <a:fillRect/>
          </a:stretch>
        </p:blipFill>
        <p:spPr bwMode="auto">
          <a:xfrm>
            <a:off x="1785918" y="1571612"/>
            <a:ext cx="6000792" cy="428628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Рисование сказка «Яблоко»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Шакир\Desktop\WMOG1634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t="11637" r="7595"/>
          <a:stretch>
            <a:fillRect/>
          </a:stretch>
        </p:blipFill>
        <p:spPr bwMode="auto">
          <a:xfrm>
            <a:off x="1785918" y="2000240"/>
            <a:ext cx="5857916" cy="424021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endParaRPr lang="ru-RU" sz="20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868144" y="404664"/>
            <a:ext cx="2952328" cy="5234136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Владимир Георгиевич 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Сутеев</a:t>
            </a:r>
            <a:endPara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5" name="Рисунок 4" descr="image001_1_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512" y="188640"/>
            <a:ext cx="5472608" cy="633670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Биография и творчество.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1412776"/>
            <a:ext cx="8229600" cy="4525963"/>
          </a:xfrm>
        </p:spPr>
        <p:txBody>
          <a:bodyPr>
            <a:normAutofit fontScale="40000" lnSpcReduction="20000"/>
          </a:bodyPr>
          <a:lstStyle/>
          <a:p>
            <a:pPr>
              <a:buNone/>
            </a:pPr>
            <a:r>
              <a:rPr lang="ru-RU" sz="9600" dirty="0" smtClean="0"/>
              <a:t>     </a:t>
            </a:r>
            <a:r>
              <a:rPr lang="ru-RU" sz="5600" dirty="0">
                <a:latin typeface="Times New Roman" pitchFamily="18" charset="0"/>
                <a:cs typeface="Times New Roman" pitchFamily="18" charset="0"/>
              </a:rPr>
              <a:t>Родился Владимир Георгиевич </a:t>
            </a:r>
            <a:r>
              <a:rPr lang="ru-RU" sz="5600" dirty="0" err="1">
                <a:latin typeface="Times New Roman" pitchFamily="18" charset="0"/>
                <a:cs typeface="Times New Roman" pitchFamily="18" charset="0"/>
              </a:rPr>
              <a:t>Сутеев</a:t>
            </a:r>
            <a:r>
              <a:rPr lang="ru-RU" sz="5600" dirty="0">
                <a:latin typeface="Times New Roman" pitchFamily="18" charset="0"/>
                <a:cs typeface="Times New Roman" pitchFamily="18" charset="0"/>
              </a:rPr>
              <a:t> в Москве 5 июля 1903 года в семье врача. Но отец его не только лечил людей. Он увлекался живописью, пел. И … читал книги своим сыновьям, которые любили его слушать. Старший, а им был Владимир, и сам рано научился читать. В пять лет он вполне самостоятельно одолел «Таинственный остров» </a:t>
            </a:r>
            <a:r>
              <a:rPr lang="ru-RU" sz="5600" dirty="0" err="1">
                <a:latin typeface="Times New Roman" pitchFamily="18" charset="0"/>
                <a:cs typeface="Times New Roman" pitchFamily="18" charset="0"/>
              </a:rPr>
              <a:t>Жюля</a:t>
            </a:r>
            <a:r>
              <a:rPr lang="ru-RU" sz="5600" dirty="0">
                <a:latin typeface="Times New Roman" pitchFamily="18" charset="0"/>
                <a:cs typeface="Times New Roman" pitchFamily="18" charset="0"/>
              </a:rPr>
              <a:t> Верна. Любил он очень рисовать. Но, став взрослым, </a:t>
            </a:r>
            <a:r>
              <a:rPr lang="ru-RU" sz="5600" dirty="0" err="1">
                <a:latin typeface="Times New Roman" pitchFamily="18" charset="0"/>
                <a:cs typeface="Times New Roman" pitchFamily="18" charset="0"/>
              </a:rPr>
              <a:t>Сутеев</a:t>
            </a:r>
            <a:r>
              <a:rPr lang="ru-RU" sz="5600" dirty="0">
                <a:latin typeface="Times New Roman" pitchFamily="18" charset="0"/>
                <a:cs typeface="Times New Roman" pitchFamily="18" charset="0"/>
              </a:rPr>
              <a:t> выбрал всё- таки инженерно-строительный факультет Высшего технического училища. Правда, быстро «перебежал» в Институт кинематографии. Было это в 1924 году. Тогда он уже работал художником, и его рисунки публиковали в журналах. В 1947 году Владимир </a:t>
            </a:r>
            <a:r>
              <a:rPr lang="ru-RU" sz="5600" dirty="0" err="1">
                <a:latin typeface="Times New Roman" pitchFamily="18" charset="0"/>
                <a:cs typeface="Times New Roman" pitchFamily="18" charset="0"/>
              </a:rPr>
              <a:t>Сутеев</a:t>
            </a:r>
            <a:r>
              <a:rPr lang="ru-RU" sz="5600" dirty="0">
                <a:latin typeface="Times New Roman" pitchFamily="18" charset="0"/>
                <a:cs typeface="Times New Roman" pitchFamily="18" charset="0"/>
              </a:rPr>
              <a:t> пришёл работать в самое большое в стране детское издательство – </a:t>
            </a:r>
            <a:r>
              <a:rPr lang="ru-RU" sz="5600" dirty="0" err="1">
                <a:latin typeface="Times New Roman" pitchFamily="18" charset="0"/>
                <a:cs typeface="Times New Roman" pitchFamily="18" charset="0"/>
              </a:rPr>
              <a:t>Детгиз</a:t>
            </a:r>
            <a:r>
              <a:rPr lang="ru-RU" sz="5600" dirty="0">
                <a:latin typeface="Times New Roman" pitchFamily="18" charset="0"/>
                <a:cs typeface="Times New Roman" pitchFamily="18" charset="0"/>
              </a:rPr>
              <a:t>. </a:t>
            </a:r>
          </a:p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  <a:p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Содержание  книги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Три котенка, Цыпленок и утенок, Кораблик, Под грибом, Кто сказал мяу?, Яблоко, Разные колеса, Мешок яблок, Елка, Палочка- выручалочка, Это что за птичка?, Живые грибы, Петух и краски, Мышонок и карандаш, Дядя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миша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В.Г.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Сутеев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сказочник, художник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Автор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был иллюстратором своих произведений. Он стремился выразить в рисунках то, что остаётся за строкой текста. Персонажи художника – чаще зверята, поэтому он пристально вглядывался в природу, животных, наблюдая пластику их движений, повадки. Его рисунки часто неожиданны, потому что, рисуя персонажей сказок, он старался показать их характер. 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1008112"/>
          </a:xfrm>
        </p:spPr>
        <p:txBody>
          <a:bodyPr>
            <a:no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Владимир Георгиевич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Сутеев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как художник – иллюстратор иллюстрировал книги для детей.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big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23528" y="908720"/>
            <a:ext cx="2095500" cy="2662436"/>
          </a:xfrm>
        </p:spPr>
      </p:pic>
      <p:pic>
        <p:nvPicPr>
          <p:cNvPr id="6" name="Рисунок 5" descr="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03848" y="1340768"/>
            <a:ext cx="2379727" cy="2880320"/>
          </a:xfrm>
          <a:prstGeom prst="rect">
            <a:avLst/>
          </a:prstGeom>
        </p:spPr>
      </p:pic>
      <p:pic>
        <p:nvPicPr>
          <p:cNvPr id="7" name="Рисунок 6" descr="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3789040"/>
            <a:ext cx="2481064" cy="2808312"/>
          </a:xfrm>
          <a:prstGeom prst="rect">
            <a:avLst/>
          </a:prstGeom>
        </p:spPr>
      </p:pic>
      <p:pic>
        <p:nvPicPr>
          <p:cNvPr id="8" name="Рисунок 7" descr="suteev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012160" y="1052736"/>
            <a:ext cx="2857500" cy="2638822"/>
          </a:xfrm>
          <a:prstGeom prst="rect">
            <a:avLst/>
          </a:prstGeom>
        </p:spPr>
      </p:pic>
      <p:pic>
        <p:nvPicPr>
          <p:cNvPr id="9" name="Рисунок 8" descr="img4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555776" y="3861048"/>
            <a:ext cx="3384376" cy="2808312"/>
          </a:xfrm>
          <a:prstGeom prst="rect">
            <a:avLst/>
          </a:prstGeom>
        </p:spPr>
      </p:pic>
      <p:pic>
        <p:nvPicPr>
          <p:cNvPr id="10" name="Рисунок 9" descr="big (1)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084168" y="3789040"/>
            <a:ext cx="2627784" cy="3068960"/>
          </a:xfrm>
          <a:prstGeom prst="rect">
            <a:avLst/>
          </a:prstGeom>
        </p:spPr>
      </p:pic>
      <p:pic>
        <p:nvPicPr>
          <p:cNvPr id="11" name="Содержимое 3" descr="big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9552" y="1052736"/>
            <a:ext cx="2095500" cy="2662436"/>
          </a:xfrm>
          <a:prstGeom prst="rect">
            <a:avLst/>
          </a:prstGeom>
        </p:spPr>
      </p:pic>
      <p:pic>
        <p:nvPicPr>
          <p:cNvPr id="12" name="Содержимое 3" descr="big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5536" y="980728"/>
            <a:ext cx="2095500" cy="266243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8229600" cy="1124744"/>
          </a:xfrm>
        </p:spPr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Актуальность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27584" y="1412776"/>
            <a:ext cx="7077472" cy="4896544"/>
          </a:xfrm>
        </p:spPr>
        <p:txBody>
          <a:bodyPr>
            <a:normAutofit fontScale="77500" lnSpcReduction="2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Художественная литература развивает мышление и воображение ребенка, дает прекрасные образцы русского литературного языка, обобщает его эмоции, объясняет ребенку жизнь общества и природы, мир человеческих чувств и взаимоотношений. Произведения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В.Сутеева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расширяют кругозор ребенка, воздействуют на личность малыша, развивают умение тонко чувствовать форму и ритм родного языка. Увлекательное общение с творчеством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В.Сутеева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будет способствовать развитию интереса к книге, что будет являться неотъемлемой частью системы образования дошкольников на этапе становления современной личности.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930226"/>
          </a:xfrm>
        </p:spPr>
        <p:txBody>
          <a:bodyPr>
            <a:normAutofit fontScale="90000"/>
          </a:bodyPr>
          <a:lstStyle/>
          <a:p>
            <a:r>
              <a:rPr lang="ru-RU" sz="3100" b="1" dirty="0">
                <a:latin typeface="Times New Roman" pitchFamily="18" charset="0"/>
                <a:cs typeface="Times New Roman" pitchFamily="18" charset="0"/>
              </a:rPr>
              <a:t>Цель:</a:t>
            </a: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Формирование у детей </a:t>
            </a:r>
            <a:r>
              <a:rPr lang="ru-RU" sz="2700" dirty="0">
                <a:latin typeface="Times New Roman" pitchFamily="18" charset="0"/>
                <a:cs typeface="Times New Roman" pitchFamily="18" charset="0"/>
              </a:rPr>
              <a:t>разносторонних знаний о произведениях Владимира Григорьевича </a:t>
            </a:r>
            <a:r>
              <a:rPr lang="ru-RU" sz="2700" dirty="0" err="1">
                <a:latin typeface="Times New Roman" pitchFamily="18" charset="0"/>
                <a:cs typeface="Times New Roman" pitchFamily="18" charset="0"/>
              </a:rPr>
              <a:t>Сутеева</a:t>
            </a:r>
            <a:r>
              <a:rPr lang="ru-RU" sz="2700" dirty="0">
                <a:latin typeface="Times New Roman" pitchFamily="18" charset="0"/>
                <a:cs typeface="Times New Roman" pitchFamily="18" charset="0"/>
              </a:rPr>
              <a:t>, бережного отношения к ценнейшему источнику знаний – книгам.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2050" name="Picture 2" descr="C:\Users\пользователь\Desktop\1026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60032" y="2204864"/>
            <a:ext cx="2857500" cy="3295650"/>
          </a:xfrm>
          <a:prstGeom prst="rect">
            <a:avLst/>
          </a:prstGeom>
          <a:noFill/>
        </p:spPr>
      </p:pic>
      <p:pic>
        <p:nvPicPr>
          <p:cNvPr id="1026" name="Picture 2" descr="C:\Users\пользователь\Desktop\09736345.cover_18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5576" y="1988840"/>
            <a:ext cx="3465116" cy="30861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rmAutofit/>
          </a:bodyPr>
          <a:lstStyle/>
          <a:p>
            <a:r>
              <a:rPr lang="ru-RU" sz="2400" dirty="0" smtClean="0"/>
              <a:t>Задачи </a:t>
            </a:r>
            <a:endParaRPr lang="ru-RU" sz="2400" dirty="0"/>
          </a:p>
        </p:txBody>
      </p:sp>
      <p:sp>
        <p:nvSpPr>
          <p:cNvPr id="7" name="Содержимое 6"/>
          <p:cNvSpPr>
            <a:spLocks noGrp="1"/>
          </p:cNvSpPr>
          <p:nvPr>
            <p:ph idx="1"/>
          </p:nvPr>
        </p:nvSpPr>
        <p:spPr>
          <a:xfrm>
            <a:off x="395536" y="764704"/>
            <a:ext cx="8229600" cy="6093296"/>
          </a:xfrm>
        </p:spPr>
        <p:txBody>
          <a:bodyPr>
            <a:normAutofit fontScale="25000" lnSpcReduction="20000"/>
          </a:bodyPr>
          <a:lstStyle/>
          <a:p>
            <a:pPr>
              <a:buNone/>
            </a:pPr>
            <a:r>
              <a:rPr lang="ru-RU" dirty="0" smtClean="0"/>
              <a:t>           </a:t>
            </a:r>
            <a:r>
              <a:rPr lang="ru-RU" dirty="0"/>
              <a:t> </a:t>
            </a:r>
            <a:r>
              <a:rPr lang="ru-RU" sz="6400" b="1" dirty="0" smtClean="0">
                <a:latin typeface="Times New Roman" pitchFamily="18" charset="0"/>
                <a:cs typeface="Times New Roman" pitchFamily="18" charset="0"/>
              </a:rPr>
              <a:t>Образовательные</a:t>
            </a:r>
            <a:r>
              <a:rPr lang="ru-RU" sz="6400" b="1" dirty="0">
                <a:latin typeface="Times New Roman" pitchFamily="18" charset="0"/>
                <a:cs typeface="Times New Roman" pitchFamily="18" charset="0"/>
              </a:rPr>
              <a:t>:</a:t>
            </a:r>
            <a:endParaRPr lang="ru-RU" sz="6400" dirty="0">
              <a:latin typeface="Times New Roman" pitchFamily="18" charset="0"/>
              <a:cs typeface="Times New Roman" pitchFamily="18" charset="0"/>
            </a:endParaRPr>
          </a:p>
          <a:p>
            <a:pPr lvl="0">
              <a:buNone/>
            </a:pPr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       Расширять </a:t>
            </a:r>
            <a:r>
              <a:rPr lang="ru-RU" sz="6400" dirty="0">
                <a:latin typeface="Times New Roman" pitchFamily="18" charset="0"/>
                <a:cs typeface="Times New Roman" pitchFamily="18" charset="0"/>
              </a:rPr>
              <a:t>читательский опыт и навык эстетического слушания и восприятия художественных произведений автора.</a:t>
            </a:r>
          </a:p>
          <a:p>
            <a:pPr lvl="0"/>
            <a:r>
              <a:rPr lang="ru-RU" sz="6400" dirty="0">
                <a:latin typeface="Times New Roman" pitchFamily="18" charset="0"/>
                <a:cs typeface="Times New Roman" pitchFamily="18" charset="0"/>
              </a:rPr>
              <a:t>Расширить кругозор детей путём ознакомления со сказками из книги В. </a:t>
            </a:r>
            <a:r>
              <a:rPr lang="ru-RU" sz="6400" dirty="0" err="1">
                <a:latin typeface="Times New Roman" pitchFamily="18" charset="0"/>
                <a:cs typeface="Times New Roman" pitchFamily="18" charset="0"/>
              </a:rPr>
              <a:t>Сутеева</a:t>
            </a:r>
            <a:r>
              <a:rPr lang="ru-RU" sz="6400" dirty="0">
                <a:latin typeface="Times New Roman" pitchFamily="18" charset="0"/>
                <a:cs typeface="Times New Roman" pitchFamily="18" charset="0"/>
              </a:rPr>
              <a:t> «Сказки и картинки».</a:t>
            </a:r>
          </a:p>
          <a:p>
            <a:pPr lvl="0"/>
            <a:r>
              <a:rPr lang="ru-RU" sz="6400" dirty="0">
                <a:latin typeface="Times New Roman" pitchFamily="18" charset="0"/>
                <a:cs typeface="Times New Roman" pitchFamily="18" charset="0"/>
              </a:rPr>
              <a:t>Пробуждать у дошкольников желание самостоятельно обращаться к книге, как источнику содержательного и занимательного проведения досуга.</a:t>
            </a:r>
          </a:p>
          <a:p>
            <a:pPr lvl="0"/>
            <a:r>
              <a:rPr lang="ru-RU" sz="6400" dirty="0">
                <a:latin typeface="Times New Roman" pitchFamily="18" charset="0"/>
                <a:cs typeface="Times New Roman" pitchFamily="18" charset="0"/>
              </a:rPr>
              <a:t>Расширять словарный запас детей, воспроизводить сказки В. </a:t>
            </a:r>
            <a:r>
              <a:rPr lang="ru-RU" sz="6400" dirty="0" err="1">
                <a:latin typeface="Times New Roman" pitchFamily="18" charset="0"/>
                <a:cs typeface="Times New Roman" pitchFamily="18" charset="0"/>
              </a:rPr>
              <a:t>Сутеева</a:t>
            </a:r>
            <a:r>
              <a:rPr lang="ru-RU" sz="6400" dirty="0">
                <a:latin typeface="Times New Roman" pitchFamily="18" charset="0"/>
                <a:cs typeface="Times New Roman" pitchFamily="18" charset="0"/>
              </a:rPr>
              <a:t>, через театрализованную деятельность.</a:t>
            </a:r>
          </a:p>
          <a:p>
            <a:r>
              <a:rPr lang="ru-RU" sz="6400" b="1" dirty="0">
                <a:latin typeface="Times New Roman" pitchFamily="18" charset="0"/>
                <a:cs typeface="Times New Roman" pitchFamily="18" charset="0"/>
              </a:rPr>
              <a:t>Развивающие:</a:t>
            </a:r>
            <a:endParaRPr lang="ru-RU" sz="6400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6400" dirty="0">
                <a:latin typeface="Times New Roman" pitchFamily="18" charset="0"/>
                <a:cs typeface="Times New Roman" pitchFamily="18" charset="0"/>
              </a:rPr>
              <a:t>Совершенствовать лексико-грамматический строй речи, эмоционально-оценочную и объяснительную речь.</a:t>
            </a:r>
          </a:p>
          <a:p>
            <a:pPr lvl="0"/>
            <a:r>
              <a:rPr lang="ru-RU" sz="6400" dirty="0">
                <a:latin typeface="Times New Roman" pitchFamily="18" charset="0"/>
                <a:cs typeface="Times New Roman" pitchFamily="18" charset="0"/>
              </a:rPr>
              <a:t>Развивать интерес с театрализованной игре, желание попробовать себя в разных ролях.</a:t>
            </a:r>
          </a:p>
          <a:p>
            <a:pPr lvl="0"/>
            <a:r>
              <a:rPr lang="ru-RU" sz="6400" dirty="0">
                <a:latin typeface="Times New Roman" pitchFamily="18" charset="0"/>
                <a:cs typeface="Times New Roman" pitchFamily="18" charset="0"/>
              </a:rPr>
              <a:t>Формировать устойчивый интерес к произведениям В. </a:t>
            </a:r>
            <a:r>
              <a:rPr lang="ru-RU" sz="6400" dirty="0" err="1">
                <a:latin typeface="Times New Roman" pitchFamily="18" charset="0"/>
                <a:cs typeface="Times New Roman" pitchFamily="18" charset="0"/>
              </a:rPr>
              <a:t>Сутеева</a:t>
            </a:r>
            <a:r>
              <a:rPr lang="ru-RU" sz="64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0"/>
            <a:r>
              <a:rPr lang="ru-RU" sz="6400" dirty="0">
                <a:latin typeface="Times New Roman" pitchFamily="18" charset="0"/>
                <a:cs typeface="Times New Roman" pitchFamily="18" charset="0"/>
              </a:rPr>
              <a:t>Развивать умение понимать содержание произведений, внимательно слушать.</a:t>
            </a:r>
          </a:p>
          <a:p>
            <a:pPr lvl="0"/>
            <a:r>
              <a:rPr lang="ru-RU" sz="6400" dirty="0">
                <a:latin typeface="Times New Roman" pitchFamily="18" charset="0"/>
                <a:cs typeface="Times New Roman" pitchFamily="18" charset="0"/>
              </a:rPr>
              <a:t>Развивать познавательные способности.</a:t>
            </a:r>
          </a:p>
          <a:p>
            <a:pPr lvl="0"/>
            <a:r>
              <a:rPr lang="ru-RU" sz="6400" dirty="0">
                <a:latin typeface="Times New Roman" pitchFamily="18" charset="0"/>
                <a:cs typeface="Times New Roman" pitchFamily="18" charset="0"/>
              </a:rPr>
              <a:t>Развивать творческое воображение, мышление, мелкую моторику рук.</a:t>
            </a:r>
          </a:p>
          <a:p>
            <a:r>
              <a:rPr lang="ru-RU" sz="6400" b="1" dirty="0">
                <a:latin typeface="Times New Roman" pitchFamily="18" charset="0"/>
                <a:cs typeface="Times New Roman" pitchFamily="18" charset="0"/>
              </a:rPr>
              <a:t>Воспитательные:        </a:t>
            </a:r>
            <a:endParaRPr lang="ru-RU" sz="6400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6400" dirty="0">
                <a:latin typeface="Times New Roman" pitchFamily="18" charset="0"/>
                <a:cs typeface="Times New Roman" pitchFamily="18" charset="0"/>
              </a:rPr>
              <a:t>Воспитывать нравственные качества: чувство сострадания к слабым и беззащитным через произведения В. </a:t>
            </a:r>
            <a:r>
              <a:rPr lang="ru-RU" sz="6400" dirty="0" err="1">
                <a:latin typeface="Times New Roman" pitchFamily="18" charset="0"/>
                <a:cs typeface="Times New Roman" pitchFamily="18" charset="0"/>
              </a:rPr>
              <a:t>Сутеева</a:t>
            </a:r>
            <a:r>
              <a:rPr lang="ru-RU" sz="6400" dirty="0">
                <a:latin typeface="Times New Roman" pitchFamily="18" charset="0"/>
                <a:cs typeface="Times New Roman" pitchFamily="18" charset="0"/>
              </a:rPr>
              <a:t>. </a:t>
            </a:r>
          </a:p>
          <a:p>
            <a:pPr lvl="0"/>
            <a:r>
              <a:rPr lang="ru-RU" sz="6400" dirty="0">
                <a:latin typeface="Times New Roman" pitchFamily="18" charset="0"/>
                <a:cs typeface="Times New Roman" pitchFamily="18" charset="0"/>
              </a:rPr>
              <a:t>Воспитывать бережное отношение к книгам, интерес к художественным произведениям.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240</TotalTime>
  <Words>609</Words>
  <Application>Microsoft Office PowerPoint</Application>
  <PresentationFormat>Экран (4:3)</PresentationFormat>
  <Paragraphs>58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СКАЗКИ- МУЛЬТФИЛМЫ В.СУТЕЕВА</vt:lpstr>
      <vt:lpstr>Слайд 2</vt:lpstr>
      <vt:lpstr>Биография и творчество. </vt:lpstr>
      <vt:lpstr>Содержание  книги</vt:lpstr>
      <vt:lpstr>В.Г. Сутеев- сказочник, художник</vt:lpstr>
      <vt:lpstr>Владимир Георгиевич Сутеев как художник – иллюстратор иллюстрировал книги для детей.</vt:lpstr>
      <vt:lpstr>Актуальность</vt:lpstr>
      <vt:lpstr>Цель: Формирование у детей разносторонних знаний о произведениях Владимира Григорьевича Сутеева, бережного отношения к ценнейшему источнику знаний – книгам. </vt:lpstr>
      <vt:lpstr>Задачи </vt:lpstr>
      <vt:lpstr>Герои сказки</vt:lpstr>
      <vt:lpstr>СКАЗКИ С ИЛЛЮСТРАЦИЯМИ</vt:lpstr>
      <vt:lpstr>Любимые сказки детей</vt:lpstr>
      <vt:lpstr>Фрагмент из сказки «Яблоко»</vt:lpstr>
      <vt:lpstr> </vt:lpstr>
      <vt:lpstr>Слайд 15</vt:lpstr>
      <vt:lpstr>Особенности книги В.Г.Сутеева</vt:lpstr>
      <vt:lpstr>Чтение художественной литературы</vt:lpstr>
      <vt:lpstr>Рисование сказка «Яблоко»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пользователь</dc:creator>
  <cp:lastModifiedBy>Шакир</cp:lastModifiedBy>
  <cp:revision>30</cp:revision>
  <dcterms:created xsi:type="dcterms:W3CDTF">2017-04-19T16:15:12Z</dcterms:created>
  <dcterms:modified xsi:type="dcterms:W3CDTF">2020-01-31T16:23:42Z</dcterms:modified>
</cp:coreProperties>
</file>