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8" r:id="rId3"/>
    <p:sldId id="279" r:id="rId4"/>
    <p:sldId id="300" r:id="rId5"/>
    <p:sldId id="301" r:id="rId6"/>
    <p:sldId id="302" r:id="rId7"/>
    <p:sldId id="280" r:id="rId8"/>
    <p:sldId id="328" r:id="rId9"/>
    <p:sldId id="281" r:id="rId10"/>
    <p:sldId id="329" r:id="rId11"/>
    <p:sldId id="318" r:id="rId12"/>
    <p:sldId id="321" r:id="rId13"/>
    <p:sldId id="319" r:id="rId14"/>
    <p:sldId id="282" r:id="rId15"/>
    <p:sldId id="327" r:id="rId16"/>
    <p:sldId id="259" r:id="rId17"/>
    <p:sldId id="288" r:id="rId18"/>
    <p:sldId id="289" r:id="rId19"/>
    <p:sldId id="290" r:id="rId20"/>
    <p:sldId id="311" r:id="rId21"/>
    <p:sldId id="313" r:id="rId22"/>
    <p:sldId id="295" r:id="rId23"/>
    <p:sldId id="296" r:id="rId24"/>
    <p:sldId id="307" r:id="rId25"/>
    <p:sldId id="305" r:id="rId26"/>
    <p:sldId id="310" r:id="rId27"/>
    <p:sldId id="308" r:id="rId28"/>
    <p:sldId id="306" r:id="rId29"/>
    <p:sldId id="309" r:id="rId30"/>
    <p:sldId id="316" r:id="rId31"/>
    <p:sldId id="315" r:id="rId32"/>
    <p:sldId id="312" r:id="rId33"/>
    <p:sldId id="314" r:id="rId34"/>
    <p:sldId id="277" r:id="rId3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39792-6675-400F-93F3-E5543516F7F4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A9F6E-B0E7-43A9-95A4-528936DBCA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A9F6E-B0E7-43A9-95A4-528936DBCA4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A9F6E-B0E7-43A9-95A4-528936DBCA4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A9F6E-B0E7-43A9-95A4-528936DBCA4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1447799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Волшебный мир </a:t>
            </a:r>
            <a:r>
              <a:rPr lang="ru-RU" sz="4800" b="1" i="1" dirty="0" err="1" smtClean="0">
                <a:latin typeface="Times New Roman" pitchFamily="18" charset="0"/>
                <a:cs typeface="Times New Roman" pitchFamily="18" charset="0"/>
              </a:rPr>
              <a:t>сенсорики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52600"/>
            <a:ext cx="6400800" cy="3886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C:\Users\Шакир\Desktop\3891252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828800"/>
            <a:ext cx="6629400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Поиграем  вместе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Шакир\Desktop\depositphotos_1999281-stock-photo-baby-with-toy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4800600" cy="3361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Мне скоро будет три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Шакир\Desktop\571552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447800"/>
            <a:ext cx="4525963" cy="4525963"/>
          </a:xfrm>
          <a:prstGeom prst="rect">
            <a:avLst/>
          </a:prstGeom>
          <a:noFill/>
        </p:spPr>
      </p:pic>
      <p:pic>
        <p:nvPicPr>
          <p:cNvPr id="4" name="Picture 2" descr="C:\Users\Шакир\Desktop\bec607df18d1ae5e59111d5020e4b20322dd7a91.jpg"/>
          <p:cNvPicPr>
            <a:picLocks noChangeAspect="1" noChangeArrowheads="1"/>
          </p:cNvPicPr>
          <p:nvPr/>
        </p:nvPicPr>
        <p:blipFill>
          <a:blip r:embed="rId3"/>
          <a:srcRect t="11703" r="4918" b="18352"/>
          <a:stretch>
            <a:fillRect/>
          </a:stretch>
        </p:blipFill>
        <p:spPr bwMode="auto">
          <a:xfrm>
            <a:off x="457200" y="2514600"/>
            <a:ext cx="3691849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Большой, средний, маленький.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Шакир\Desktop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371600"/>
            <a:ext cx="5486400" cy="3048000"/>
          </a:xfrm>
          <a:prstGeom prst="rect">
            <a:avLst/>
          </a:prstGeom>
          <a:noFill/>
        </p:spPr>
      </p:pic>
      <p:pic>
        <p:nvPicPr>
          <p:cNvPr id="1027" name="Picture 3" descr="C:\Users\Шакир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81400"/>
            <a:ext cx="35052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 сама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Шакир\Desktop\maxresdefault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03503" y="1600200"/>
            <a:ext cx="673699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4478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Знаем  геометрические  фигуры: квадрат, треугольник, круг, прямоугольник, овал.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Шакир\Desktop\Q1GT1RtHLlg.jpg"/>
          <p:cNvPicPr>
            <a:picLocks noChangeAspect="1" noChangeArrowheads="1"/>
          </p:cNvPicPr>
          <p:nvPr/>
        </p:nvPicPr>
        <p:blipFill>
          <a:blip r:embed="rId2"/>
          <a:srcRect r="5263" b="8160"/>
          <a:stretch>
            <a:fillRect/>
          </a:stretch>
        </p:blipFill>
        <p:spPr bwMode="auto">
          <a:xfrm>
            <a:off x="1905000" y="2362200"/>
            <a:ext cx="5105400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Я придумал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Шакир\Desktop\qudZpynSpZ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000" r="27500" b="23882"/>
          <a:stretch>
            <a:fillRect/>
          </a:stretch>
        </p:blipFill>
        <p:spPr bwMode="auto">
          <a:xfrm rot="20995571">
            <a:off x="2237150" y="2266950"/>
            <a:ext cx="2752101" cy="4040379"/>
          </a:xfrm>
          <a:prstGeom prst="rect">
            <a:avLst/>
          </a:prstGeom>
          <a:noFill/>
        </p:spPr>
      </p:pic>
      <p:pic>
        <p:nvPicPr>
          <p:cNvPr id="1026" name="Picture 2" descr="C:\Users\Шакир\Desktop\KYK54A3N1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2608">
            <a:off x="5214927" y="1382578"/>
            <a:ext cx="3409950" cy="4572000"/>
          </a:xfrm>
          <a:prstGeom prst="rect">
            <a:avLst/>
          </a:prstGeom>
          <a:noFill/>
        </p:spPr>
      </p:pic>
      <p:pic>
        <p:nvPicPr>
          <p:cNvPr id="3074" name="Picture 2" descr="C:\Users\Шакир\Desktop\bGQAtaqoGZI.jpg"/>
          <p:cNvPicPr>
            <a:picLocks noChangeAspect="1" noChangeArrowheads="1"/>
          </p:cNvPicPr>
          <p:nvPr/>
        </p:nvPicPr>
        <p:blipFill>
          <a:blip r:embed="rId4"/>
          <a:srcRect l="26891" t="5014" r="12605" b="17269"/>
          <a:stretch>
            <a:fillRect/>
          </a:stretch>
        </p:blipFill>
        <p:spPr bwMode="auto">
          <a:xfrm>
            <a:off x="228600" y="381000"/>
            <a:ext cx="18288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Сенсорное развитие детей в различных видах деятельности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Шакир\Desktop\LqQMFa_i7g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743200"/>
            <a:ext cx="2920954" cy="3916363"/>
          </a:xfrm>
          <a:prstGeom prst="rect">
            <a:avLst/>
          </a:prstGeom>
          <a:noFill/>
        </p:spPr>
      </p:pic>
      <p:pic>
        <p:nvPicPr>
          <p:cNvPr id="4099" name="Picture 3" descr="C:\Users\Шакир\Desktop\6l_MZqNZkw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2655570" cy="3560541"/>
          </a:xfrm>
          <a:prstGeom prst="rect">
            <a:avLst/>
          </a:prstGeom>
          <a:noFill/>
        </p:spPr>
      </p:pic>
      <p:pic>
        <p:nvPicPr>
          <p:cNvPr id="4100" name="Picture 4" descr="C:\Users\Шакир\Desktop\dg1CDGBW1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295400"/>
            <a:ext cx="3200400" cy="2386965"/>
          </a:xfrm>
          <a:prstGeom prst="rect">
            <a:avLst/>
          </a:prstGeom>
          <a:noFill/>
        </p:spPr>
      </p:pic>
      <p:pic>
        <p:nvPicPr>
          <p:cNvPr id="1026" name="Picture 2" descr="C:\Users\Шакир\Desktop\yBWykKItPH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733800"/>
            <a:ext cx="2438400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Конструирование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Шакир\Desktop\VWauHTKTav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802" r="27764" b="19186"/>
          <a:stretch>
            <a:fillRect/>
          </a:stretch>
        </p:blipFill>
        <p:spPr bwMode="auto">
          <a:xfrm rot="20519223">
            <a:off x="674578" y="3119668"/>
            <a:ext cx="2025476" cy="3276600"/>
          </a:xfrm>
          <a:prstGeom prst="rect">
            <a:avLst/>
          </a:prstGeom>
          <a:noFill/>
        </p:spPr>
      </p:pic>
      <p:pic>
        <p:nvPicPr>
          <p:cNvPr id="8195" name="Picture 3" descr="C:\Users\Шакир\Desktop\Q1GT1RtHLlg.jpg"/>
          <p:cNvPicPr>
            <a:picLocks noChangeAspect="1" noChangeArrowheads="1"/>
          </p:cNvPicPr>
          <p:nvPr/>
        </p:nvPicPr>
        <p:blipFill>
          <a:blip r:embed="rId3"/>
          <a:srcRect r="4545" b="8583"/>
          <a:stretch>
            <a:fillRect/>
          </a:stretch>
        </p:blipFill>
        <p:spPr bwMode="auto">
          <a:xfrm>
            <a:off x="2667000" y="1295400"/>
            <a:ext cx="3642360" cy="2601686"/>
          </a:xfrm>
          <a:prstGeom prst="rect">
            <a:avLst/>
          </a:prstGeom>
          <a:noFill/>
        </p:spPr>
      </p:pic>
      <p:pic>
        <p:nvPicPr>
          <p:cNvPr id="5" name="Picture 2" descr="C:\Users\Шакир\Desktop\eCIclMn3cXs.jpg"/>
          <p:cNvPicPr>
            <a:picLocks noChangeAspect="1" noChangeArrowheads="1"/>
          </p:cNvPicPr>
          <p:nvPr/>
        </p:nvPicPr>
        <p:blipFill>
          <a:blip r:embed="rId4" cstate="print"/>
          <a:srcRect r="16780"/>
          <a:stretch>
            <a:fillRect/>
          </a:stretch>
        </p:blipFill>
        <p:spPr bwMode="auto">
          <a:xfrm rot="411090">
            <a:off x="5917483" y="3669958"/>
            <a:ext cx="2927206" cy="2756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Слуховое восприятие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Documents and Settings\operator1\Рабочий стол\фото для проекта\SAM_124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5" descr="C:\Documents and Settings\operator1\Рабочий стол\практика Уроджева\ФОТО К ПРОЕКТУ  Дымкова\Новая папка (2)\Дымка\IMG_20160429_090814.jpg"/>
          <p:cNvPicPr>
            <a:picLocks/>
          </p:cNvPicPr>
          <p:nvPr/>
        </p:nvPicPr>
        <p:blipFill>
          <a:blip r:embed="rId3" cstate="print"/>
          <a:srcRect t="16783" b="25175"/>
          <a:stretch>
            <a:fillRect/>
          </a:stretch>
        </p:blipFill>
        <p:spPr bwMode="auto">
          <a:xfrm>
            <a:off x="4876800" y="3276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Шакир\Desktop\gug362c6x5Y.jpg"/>
          <p:cNvPicPr>
            <a:picLocks noChangeAspect="1" noChangeArrowheads="1"/>
          </p:cNvPicPr>
          <p:nvPr/>
        </p:nvPicPr>
        <p:blipFill>
          <a:blip r:embed="rId3" cstate="print"/>
          <a:srcRect l="15942" t="2487" r="23188" b="5482"/>
          <a:stretch>
            <a:fillRect/>
          </a:stretch>
        </p:blipFill>
        <p:spPr bwMode="auto">
          <a:xfrm>
            <a:off x="381001" y="3962400"/>
            <a:ext cx="2133600" cy="2286000"/>
          </a:xfrm>
          <a:prstGeom prst="rect">
            <a:avLst/>
          </a:prstGeom>
          <a:noFill/>
        </p:spPr>
      </p:pic>
      <p:pic>
        <p:nvPicPr>
          <p:cNvPr id="4098" name="Picture 2" descr="C:\Users\Шакир\Desktop\nastolnye-igry-dlya-detej-8-10-let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133600"/>
            <a:ext cx="3086099" cy="3787863"/>
          </a:xfrm>
          <a:prstGeom prst="rect">
            <a:avLst/>
          </a:prstGeom>
          <a:noFill/>
        </p:spPr>
      </p:pic>
      <p:pic>
        <p:nvPicPr>
          <p:cNvPr id="2050" name="Picture 2" descr="C:\Users\Шакир\Desktop\EwBJLIo7kuw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295400"/>
            <a:ext cx="1992607" cy="2671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861" y="152400"/>
            <a:ext cx="8229600" cy="32004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«Истоки способностей и дарований детей находятся на кончиках их пальцев» В.А.Сухомлинский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403860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Шакир\Desktop\v.a.sukhomlinsk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335280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Шакир\Desktop\volshebnyj-meshoche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495800" y="2133600"/>
            <a:ext cx="4386135" cy="292576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52600" y="1371600"/>
            <a:ext cx="5714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«Чудесный мешочек»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Шакир\Desktop\img11.jpg"/>
          <p:cNvPicPr>
            <a:picLocks noChangeAspect="1" noChangeArrowheads="1"/>
          </p:cNvPicPr>
          <p:nvPr/>
        </p:nvPicPr>
        <p:blipFill>
          <a:blip r:embed="rId3"/>
          <a:srcRect t="7407" r="16667"/>
          <a:stretch>
            <a:fillRect/>
          </a:stretch>
        </p:blipFill>
        <p:spPr bwMode="auto">
          <a:xfrm>
            <a:off x="762000" y="2971800"/>
            <a:ext cx="3429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Дидактическая игра«Сделай правильно»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Шакир\Desktop\21260_4400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5201515" cy="2925763"/>
          </a:xfrm>
          <a:prstGeom prst="rect">
            <a:avLst/>
          </a:prstGeom>
          <a:noFill/>
        </p:spPr>
      </p:pic>
      <p:pic>
        <p:nvPicPr>
          <p:cNvPr id="2051" name="Picture 3" descr="C:\Users\Шакир\Desktop\c3df2aa7807e90830f2cca20585908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622675"/>
            <a:ext cx="3911600" cy="3235325"/>
          </a:xfrm>
          <a:prstGeom prst="rect">
            <a:avLst/>
          </a:prstGeom>
          <a:noFill/>
        </p:spPr>
      </p:pic>
      <p:pic>
        <p:nvPicPr>
          <p:cNvPr id="5" name="Picture 3" descr="C:\Users\Шакир\Desktop\DBYz0aqR_aI.jpg"/>
          <p:cNvPicPr>
            <a:picLocks noChangeAspect="1" noChangeArrowheads="1"/>
          </p:cNvPicPr>
          <p:nvPr/>
        </p:nvPicPr>
        <p:blipFill>
          <a:blip r:embed="rId4"/>
          <a:srcRect l="12011" t="25833" r="26536" b="28333"/>
          <a:stretch>
            <a:fillRect/>
          </a:stretch>
        </p:blipFill>
        <p:spPr bwMode="auto">
          <a:xfrm rot="337174">
            <a:off x="6505466" y="1170997"/>
            <a:ext cx="2238464" cy="224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Настольно - печатные игры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Шакир\Desktop\kKTPBvS1qr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219200"/>
            <a:ext cx="3071461" cy="3672137"/>
          </a:xfrm>
          <a:prstGeom prst="rect">
            <a:avLst/>
          </a:prstGeom>
          <a:noFill/>
        </p:spPr>
      </p:pic>
      <p:pic>
        <p:nvPicPr>
          <p:cNvPr id="1026" name="Picture 2" descr="C:\Users\Шакир\Desktop\k1TmjecZ4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2819400" cy="3810000"/>
          </a:xfrm>
          <a:prstGeom prst="rect">
            <a:avLst/>
          </a:prstGeom>
          <a:noFill/>
        </p:spPr>
      </p:pic>
      <p:pic>
        <p:nvPicPr>
          <p:cNvPr id="3" name="Picture 2" descr="C:\Users\Шакир\Desktop\CEciPcuViV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733800"/>
            <a:ext cx="2819400" cy="2266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Игры с куклами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Шакир\Desktop\AnYoMzDglR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2819400" cy="3429000"/>
          </a:xfrm>
          <a:prstGeom prst="rect">
            <a:avLst/>
          </a:prstGeom>
          <a:noFill/>
        </p:spPr>
      </p:pic>
      <p:pic>
        <p:nvPicPr>
          <p:cNvPr id="1026" name="Picture 2" descr="C:\Users\Шакир\Desktop\6_R9r3LYr4c.jpg"/>
          <p:cNvPicPr>
            <a:picLocks noChangeAspect="1" noChangeArrowheads="1"/>
          </p:cNvPicPr>
          <p:nvPr/>
        </p:nvPicPr>
        <p:blipFill>
          <a:blip r:embed="rId3" cstate="print"/>
          <a:srcRect l="7146" r="5319"/>
          <a:stretch>
            <a:fillRect/>
          </a:stretch>
        </p:blipFill>
        <p:spPr bwMode="auto">
          <a:xfrm>
            <a:off x="6172200" y="4114800"/>
            <a:ext cx="2660612" cy="2266950"/>
          </a:xfrm>
          <a:prstGeom prst="rect">
            <a:avLst/>
          </a:prstGeom>
          <a:noFill/>
        </p:spPr>
      </p:pic>
      <p:pic>
        <p:nvPicPr>
          <p:cNvPr id="1027" name="Picture 3" descr="C:\Users\Шакир\Desktop\Xhl4w23sKTI.jpg"/>
          <p:cNvPicPr>
            <a:picLocks noChangeAspect="1" noChangeArrowheads="1"/>
          </p:cNvPicPr>
          <p:nvPr/>
        </p:nvPicPr>
        <p:blipFill>
          <a:blip r:embed="rId4" cstate="print"/>
          <a:srcRect l="15962" t="5350" r="14205"/>
          <a:stretch>
            <a:fillRect/>
          </a:stretch>
        </p:blipFill>
        <p:spPr bwMode="auto">
          <a:xfrm>
            <a:off x="3276600" y="4114800"/>
            <a:ext cx="2261398" cy="2286000"/>
          </a:xfrm>
          <a:prstGeom prst="rect">
            <a:avLst/>
          </a:prstGeom>
          <a:noFill/>
        </p:spPr>
      </p:pic>
      <p:pic>
        <p:nvPicPr>
          <p:cNvPr id="1028" name="Picture 4" descr="C:\Users\Шакир\Desktop\2621452050715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447800"/>
            <a:ext cx="355600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Пальчиковые игры с песенками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Шакир\Desktop\5HWSoVj0OA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9444" b="13889"/>
          <a:stretch>
            <a:fillRect/>
          </a:stretch>
        </p:blipFill>
        <p:spPr bwMode="auto">
          <a:xfrm>
            <a:off x="1371600" y="1447800"/>
            <a:ext cx="5650207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Полезный  материал  (фольга)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Шакир\Desktop\99795_700x4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81000" y="1447800"/>
            <a:ext cx="4100416" cy="2729706"/>
          </a:xfrm>
          <a:prstGeom prst="rect">
            <a:avLst/>
          </a:prstGeom>
          <a:noFill/>
        </p:spPr>
      </p:pic>
      <p:pic>
        <p:nvPicPr>
          <p:cNvPr id="3074" name="Picture 2" descr="C:\Users\Шакир\Desktop\Ptitsa-v-kletke-iz-folgi-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295400"/>
            <a:ext cx="3492500" cy="523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Сухой бассейн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Крупа, шишки, фасоль, каштаны.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Шакир\Desktop\cf959305ba57195149ed78c59f66c52e76cc88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667000"/>
            <a:ext cx="5029200" cy="3771900"/>
          </a:xfrm>
          <a:prstGeom prst="rect">
            <a:avLst/>
          </a:prstGeom>
          <a:noFill/>
        </p:spPr>
      </p:pic>
      <p:pic>
        <p:nvPicPr>
          <p:cNvPr id="1026" name="Picture 2" descr="C:\Users\Шакир\Desktop\Какие-крупы-можно-давать-кошка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438400"/>
            <a:ext cx="3581400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Лепка (пластилин</a:t>
            </a:r>
            <a:r>
              <a:rPr lang="ru-RU" b="1" i="1" dirty="0" smtClean="0"/>
              <a:t>)</a:t>
            </a:r>
            <a:endParaRPr lang="ru-RU" b="1" i="1" dirty="0"/>
          </a:p>
        </p:txBody>
      </p:sp>
      <p:pic>
        <p:nvPicPr>
          <p:cNvPr id="1026" name="Picture 2" descr="C:\Users\Шакир\Desktop\5adpwgxGan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37835" y="1600200"/>
            <a:ext cx="606833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Песок, вода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Шакир\Desktop\Cg9FCM-ye2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37834" y="1295400"/>
            <a:ext cx="6615565" cy="4830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Театрализованные  игры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пользователь\Desktop\NTLy7OL1vJo.jpg"/>
          <p:cNvPicPr>
            <a:picLocks noGrp="1"/>
          </p:cNvPicPr>
          <p:nvPr>
            <p:ph idx="1"/>
          </p:nvPr>
        </p:nvPicPr>
        <p:blipFill>
          <a:blip r:embed="rId2" cstate="print"/>
          <a:srcRect l="21088" t="5064" b="5468"/>
          <a:stretch>
            <a:fillRect/>
          </a:stretch>
        </p:blipFill>
        <p:spPr bwMode="auto">
          <a:xfrm>
            <a:off x="533400" y="1600200"/>
            <a:ext cx="3124200" cy="4038600"/>
          </a:xfrm>
          <a:prstGeom prst="rect">
            <a:avLst/>
          </a:prstGeom>
          <a:noFill/>
        </p:spPr>
      </p:pic>
      <p:pic>
        <p:nvPicPr>
          <p:cNvPr id="5" name="Рисунок 4" descr="C:\Users\пользователь\Desktop\D-b-VuNWig0.jpg"/>
          <p:cNvPicPr/>
          <p:nvPr/>
        </p:nvPicPr>
        <p:blipFill>
          <a:blip r:embed="rId3" cstate="print"/>
          <a:srcRect l="8435" t="8197" b="39344"/>
          <a:stretch>
            <a:fillRect/>
          </a:stretch>
        </p:blipFill>
        <p:spPr bwMode="auto">
          <a:xfrm>
            <a:off x="4191000" y="2362200"/>
            <a:ext cx="3886200" cy="38047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Сенсорное развитие ребенка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Это развитие  его восприятия, формирование представлений о внешних свойствах предметов, их форме, цвете величине, положении в пространстве, а также о запахе и вкусе.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Мелкая мозаика, бусы, шнуровка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Шакир\Desktop\07aae512d7b428d3de50451ecfeace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267200"/>
            <a:ext cx="3403768" cy="2392363"/>
          </a:xfrm>
          <a:prstGeom prst="rect">
            <a:avLst/>
          </a:prstGeom>
          <a:noFill/>
        </p:spPr>
      </p:pic>
      <p:pic>
        <p:nvPicPr>
          <p:cNvPr id="6147" name="Picture 3" descr="C:\Users\Шакир\Desktop\10177907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633" y="1143000"/>
            <a:ext cx="2830367" cy="2547938"/>
          </a:xfrm>
          <a:prstGeom prst="rect">
            <a:avLst/>
          </a:prstGeom>
          <a:noFill/>
        </p:spPr>
      </p:pic>
      <p:pic>
        <p:nvPicPr>
          <p:cNvPr id="6148" name="Picture 4" descr="C:\Users\Шакир\Desktop\Besegad-1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95400"/>
            <a:ext cx="2971800" cy="2971800"/>
          </a:xfrm>
          <a:prstGeom prst="rect">
            <a:avLst/>
          </a:prstGeom>
          <a:noFill/>
        </p:spPr>
      </p:pic>
      <p:pic>
        <p:nvPicPr>
          <p:cNvPr id="6149" name="Picture 5" descr="C:\Users\Шакир\Desktop\74914014_e9a3_11e8_a122_ec358634cca3_bb348247_ec35_11e8_a122_ec358634cca3.resize1.png"/>
          <p:cNvPicPr>
            <a:picLocks noChangeAspect="1" noChangeArrowheads="1"/>
          </p:cNvPicPr>
          <p:nvPr/>
        </p:nvPicPr>
        <p:blipFill>
          <a:blip r:embed="rId5"/>
          <a:srcRect l="7353" t="10648" r="8824" b="3723"/>
          <a:stretch>
            <a:fillRect/>
          </a:stretch>
        </p:blipFill>
        <p:spPr bwMode="auto">
          <a:xfrm>
            <a:off x="4419600" y="3352800"/>
            <a:ext cx="3965713" cy="3200400"/>
          </a:xfrm>
          <a:prstGeom prst="rect">
            <a:avLst/>
          </a:prstGeom>
          <a:noFill/>
        </p:spPr>
      </p:pic>
      <p:pic>
        <p:nvPicPr>
          <p:cNvPr id="7" name="Picture 2" descr="C:\Users\Шакир\Desktop\gribochki-3-1024x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447800"/>
            <a:ext cx="1828800" cy="1767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Графическое упражнение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Шакир\Desktop\kak_podgtovit_ruku_k_pismu_949_7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733800" y="1447800"/>
            <a:ext cx="5089496" cy="3992563"/>
          </a:xfrm>
          <a:prstGeom prst="rect">
            <a:avLst/>
          </a:prstGeom>
          <a:noFill/>
        </p:spPr>
      </p:pic>
      <p:pic>
        <p:nvPicPr>
          <p:cNvPr id="4098" name="Picture 2" descr="C:\Users\Шакир\Desktop\lpFm5ZNLTz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2841625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Дидактическое пособие «Времена года»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Шакир\Desktop\10164693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384804" y="2134965"/>
            <a:ext cx="2374392" cy="3456432"/>
          </a:xfrm>
          <a:prstGeom prst="rect">
            <a:avLst/>
          </a:prstGeom>
          <a:noFill/>
        </p:spPr>
      </p:pic>
      <p:pic>
        <p:nvPicPr>
          <p:cNvPr id="2052" name="Picture 4" descr="C:\Users\Шакир\Desktop\10187358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69357">
            <a:off x="4297841" y="1185762"/>
            <a:ext cx="4191000" cy="2976217"/>
          </a:xfrm>
          <a:prstGeom prst="rect">
            <a:avLst/>
          </a:prstGeom>
          <a:noFill/>
        </p:spPr>
      </p:pic>
      <p:pic>
        <p:nvPicPr>
          <p:cNvPr id="5" name="Picture 3" descr="C:\Users\Шакир\Desktop\Времена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58405">
            <a:off x="171430" y="1517678"/>
            <a:ext cx="3657600" cy="2911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Природа и окружающий мир как важнейший элемент сенсорного воспитания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Шакир\Desktop\depositphotos_13380145-stock-photo-wicker-basket-full-of-autum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4800" y="2438400"/>
            <a:ext cx="3048000" cy="2866231"/>
          </a:xfrm>
          <a:prstGeom prst="rect">
            <a:avLst/>
          </a:prstGeom>
          <a:noFill/>
        </p:spPr>
      </p:pic>
      <p:pic>
        <p:nvPicPr>
          <p:cNvPr id="1026" name="Picture 2" descr="C:\Users\Шакир\Desktop\B_6si4ufGQ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743200"/>
            <a:ext cx="2745740" cy="3681439"/>
          </a:xfrm>
          <a:prstGeom prst="rect">
            <a:avLst/>
          </a:prstGeom>
          <a:noFill/>
        </p:spPr>
      </p:pic>
      <p:pic>
        <p:nvPicPr>
          <p:cNvPr id="9218" name="Picture 2" descr="C:\Users\Шакир\Desktop\resiz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038600"/>
            <a:ext cx="2133600" cy="2650836"/>
          </a:xfrm>
          <a:prstGeom prst="rect">
            <a:avLst/>
          </a:prstGeom>
          <a:noFill/>
        </p:spPr>
      </p:pic>
      <p:pic>
        <p:nvPicPr>
          <p:cNvPr id="6" name="Picture 2" descr="C:\Users\Шакир\Desktop\rGzuAYP1CZ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600200"/>
            <a:ext cx="2233353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905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Шакир\Desktop\82Mu3uiHBl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648200" y="2590800"/>
            <a:ext cx="41148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 сенсомоторное развития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Обогащать сенсорный опыт детей в процессе ознакомление с окружающим миром </a:t>
            </a:r>
          </a:p>
        </p:txBody>
      </p:sp>
      <p:pic>
        <p:nvPicPr>
          <p:cNvPr id="4" name="Picture 3" descr="C:\Users\Шакир\Desktop\_eE7OzA_5ts.jpg"/>
          <p:cNvPicPr>
            <a:picLocks noChangeAspect="1" noChangeArrowheads="1"/>
          </p:cNvPicPr>
          <p:nvPr/>
        </p:nvPicPr>
        <p:blipFill>
          <a:blip r:embed="rId3"/>
          <a:srcRect r="27778"/>
          <a:stretch>
            <a:fillRect/>
          </a:stretch>
        </p:blipFill>
        <p:spPr bwMode="auto">
          <a:xfrm>
            <a:off x="2971800" y="3048000"/>
            <a:ext cx="2209800" cy="3505200"/>
          </a:xfrm>
          <a:prstGeom prst="rect">
            <a:avLst/>
          </a:prstGeom>
          <a:noFill/>
        </p:spPr>
      </p:pic>
      <p:pic>
        <p:nvPicPr>
          <p:cNvPr id="5" name="Picture 2" descr="C:\Users\Шакир\Desktop\cX9Z9fuCM-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200400"/>
            <a:ext cx="2743200" cy="3413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Основной задачей в раннем и дошкольном возрасте является всестороннее и гармоничное развитие ребенка.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Важно чтобы   окружающий мир был обогащен развивающей средой; игрушки стимулирующие зрительные, тактильные, обонятельные ощущения.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Основные принципы работы по сенсорному развитию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развивающий характер обучения,</a:t>
            </a: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систематичность и последовательность, сознательности и активности в усвоении,</a:t>
            </a: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наглядность</a:t>
            </a: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учет возрастных и индивидуальных особенностей у детей.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Виды сенсорных ощущений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Визуальные,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Осязательные,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Обонятельные,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Слуховые,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Вкусовые.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Picture 2" descr="C:\Users\Шакир\Desktop\Bez-nazvaniya-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3114675" cy="2743200"/>
          </a:xfrm>
          <a:prstGeom prst="rect">
            <a:avLst/>
          </a:prstGeom>
          <a:noFill/>
        </p:spPr>
      </p:pic>
      <p:pic>
        <p:nvPicPr>
          <p:cNvPr id="5" name="Picture 2" descr="C:\Users\Шакир\Desktop\abtoys_nabor_muzikalnih_instrumentov_doremi_veseliy_orkestr__498322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28600"/>
            <a:ext cx="2798597" cy="2514600"/>
          </a:xfrm>
          <a:prstGeom prst="rect">
            <a:avLst/>
          </a:prstGeom>
          <a:noFill/>
        </p:spPr>
      </p:pic>
      <p:pic>
        <p:nvPicPr>
          <p:cNvPr id="6" name="Picture 2" descr="C:\Users\Шакир\Desktop\depositphotos_52829309-stock-photo-weather-thermomet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3311033" cy="2952750"/>
          </a:xfrm>
          <a:prstGeom prst="rect">
            <a:avLst/>
          </a:prstGeom>
          <a:noFill/>
        </p:spPr>
      </p:pic>
      <p:pic>
        <p:nvPicPr>
          <p:cNvPr id="7" name="Picture 2" descr="C:\Users\Шакир\Desktop\depositphotos_93517110-stock-photo-a-small-child-sniffing-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304800"/>
            <a:ext cx="2716389" cy="3505200"/>
          </a:xfrm>
          <a:prstGeom prst="rect">
            <a:avLst/>
          </a:prstGeom>
          <a:noFill/>
        </p:spPr>
      </p:pic>
      <p:pic>
        <p:nvPicPr>
          <p:cNvPr id="8" name="Picture 2" descr="C:\Users\Шакир\Desktop\0_ca1c8_7bb1ad4a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3048000"/>
            <a:ext cx="3048000" cy="2819400"/>
          </a:xfrm>
          <a:prstGeom prst="rect">
            <a:avLst/>
          </a:prstGeom>
          <a:noFill/>
        </p:spPr>
      </p:pic>
      <p:pic>
        <p:nvPicPr>
          <p:cNvPr id="9" name="Picture 2" descr="C:\Users\Шакир\Desktop\fruit-and-vegetabl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495800"/>
            <a:ext cx="2667000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Эталонная система  раннего и дошкольного возраста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Шакир\Desktop\images-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905000"/>
            <a:ext cx="59436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</TotalTime>
  <Words>257</Words>
  <PresentationFormat>Экран (4:3)</PresentationFormat>
  <Paragraphs>53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Office Theme</vt:lpstr>
      <vt:lpstr>Волшебный мир сенсорики</vt:lpstr>
      <vt:lpstr>«Истоки способностей и дарований детей находятся на кончиках их пальцев» В.А.Сухомлинский</vt:lpstr>
      <vt:lpstr>Сенсорное развитие ребенка</vt:lpstr>
      <vt:lpstr>Цель сенсомоторное развития ДЕТЕЙ</vt:lpstr>
      <vt:lpstr>Задачи</vt:lpstr>
      <vt:lpstr> Основные принципы работы по сенсорному развитию </vt:lpstr>
      <vt:lpstr>Виды сенсорных ощущений</vt:lpstr>
      <vt:lpstr>Слайд 8</vt:lpstr>
      <vt:lpstr>Эталонная система  раннего и дошкольного возраста </vt:lpstr>
      <vt:lpstr>Поиграем  вместе</vt:lpstr>
      <vt:lpstr>  Мне скоро будет три </vt:lpstr>
      <vt:lpstr>Большой, средний, маленький. </vt:lpstr>
      <vt:lpstr>Я сама </vt:lpstr>
      <vt:lpstr> </vt:lpstr>
      <vt:lpstr>Я придумал</vt:lpstr>
      <vt:lpstr>Сенсорное развитие детей в различных видах деятельности</vt:lpstr>
      <vt:lpstr>Конструирование</vt:lpstr>
      <vt:lpstr>Слуховое восприятие</vt:lpstr>
      <vt:lpstr>Игровая деятельность</vt:lpstr>
      <vt:lpstr>Дидактическая игра</vt:lpstr>
      <vt:lpstr>Дидактическая игра«Сделай правильно»</vt:lpstr>
      <vt:lpstr>Настольно - печатные игры</vt:lpstr>
      <vt:lpstr>Игры с куклами</vt:lpstr>
      <vt:lpstr>Пальчиковые игры с песенками</vt:lpstr>
      <vt:lpstr>Полезный  материал  (фольга)</vt:lpstr>
      <vt:lpstr>Сухой бассейн</vt:lpstr>
      <vt:lpstr>Лепка (пластилин)</vt:lpstr>
      <vt:lpstr>Песок, вода</vt:lpstr>
      <vt:lpstr>Театрализованные  игры</vt:lpstr>
      <vt:lpstr>Мелкая мозаика, бусы, шнуровка</vt:lpstr>
      <vt:lpstr>Графическое упражнение</vt:lpstr>
      <vt:lpstr>Дидактическое пособие «Времена года»</vt:lpstr>
      <vt:lpstr>Природа и окружающий мир как важнейший элемент сенсорного воспитания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Волшебный мир сенсорики</dc:title>
  <dc:creator>Шакир</dc:creator>
  <cp:lastModifiedBy>Шакир</cp:lastModifiedBy>
  <cp:revision>112</cp:revision>
  <dcterms:created xsi:type="dcterms:W3CDTF">2019-01-02T14:06:06Z</dcterms:created>
  <dcterms:modified xsi:type="dcterms:W3CDTF">2020-05-13T10:51:03Z</dcterms:modified>
</cp:coreProperties>
</file>