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sldIdLst>
    <p:sldId id="256" r:id="rId2"/>
    <p:sldId id="257" r:id="rId3"/>
    <p:sldId id="31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9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7312" autoAdjust="0"/>
  </p:normalViewPr>
  <p:slideViewPr>
    <p:cSldViewPr>
      <p:cViewPr>
        <p:scale>
          <a:sx n="64" d="100"/>
          <a:sy n="64" d="100"/>
        </p:scale>
        <p:origin x="-155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D20C-F0C9-469C-8106-C0AA7748B8B7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9EE8D-637F-4531-B4F1-70CD5835A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9EE8D-637F-4531-B4F1-70CD5835AD8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75259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единстве народов сила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410200"/>
            <a:ext cx="3352800" cy="990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Уроджева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Г.Э.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средней группы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img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09800"/>
            <a:ext cx="5105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Подобраны наглядно-дидактические материалы для ознакомления дошкольников с разнообразием народными промыслами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Шакир\Desktop\фото\SAM_156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48190">
            <a:off x="762000" y="2057400"/>
            <a:ext cx="3124200" cy="1905000"/>
          </a:xfrm>
          <a:prstGeom prst="rect">
            <a:avLst/>
          </a:prstGeom>
          <a:noFill/>
        </p:spPr>
      </p:pic>
      <p:pic>
        <p:nvPicPr>
          <p:cNvPr id="5" name="Рисунок 4" descr="C:\Users\пользователь\Desktop\MivR6zNYM2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10345">
            <a:off x="1156478" y="4142540"/>
            <a:ext cx="3448050" cy="210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laWEqicpIIQ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913495">
            <a:off x="5334000" y="20574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Основной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подборка « Игры народов России»;</a:t>
            </a:r>
          </a:p>
          <a:p>
            <a:r>
              <a:rPr lang="ru-RU" dirty="0" smtClean="0"/>
              <a:t>подборка пословицы, поговорки, загадки народов России;</a:t>
            </a:r>
          </a:p>
          <a:p>
            <a:r>
              <a:rPr lang="ru-RU" dirty="0" smtClean="0"/>
              <a:t>подборка «Сказки народов России»;</a:t>
            </a:r>
          </a:p>
          <a:p>
            <a:r>
              <a:rPr lang="ru-RU" dirty="0" smtClean="0"/>
              <a:t>подборка «Иллюстративный материал»;</a:t>
            </a:r>
          </a:p>
          <a:p>
            <a:r>
              <a:rPr lang="ru-RU" dirty="0" smtClean="0"/>
              <a:t>занятие «Наша страна Россия».</a:t>
            </a:r>
          </a:p>
          <a:p>
            <a:r>
              <a:rPr lang="ru-RU" dirty="0" smtClean="0"/>
              <a:t>введения об истории страны, ее символике;</a:t>
            </a:r>
          </a:p>
          <a:p>
            <a:r>
              <a:rPr lang="ru-RU" dirty="0" smtClean="0"/>
              <a:t>познакомить детей с различными традициями русского народа, других народов  их  культурой;</a:t>
            </a:r>
          </a:p>
          <a:p>
            <a:r>
              <a:rPr lang="ru-RU" dirty="0" smtClean="0"/>
              <a:t>Беседа о людях, прославивших Родину, познакомить с историей праздника  «День народного единства».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Перспективный план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Цель</a:t>
            </a:r>
            <a:endParaRPr lang="ru-RU" dirty="0" smtClean="0"/>
          </a:p>
          <a:p>
            <a:r>
              <a:rPr lang="ru-RU" dirty="0" smtClean="0"/>
              <a:t>Формирование у детей первичных представлений о дружбе, о друзьях, о человеческих качествах; доброжелательного отношения к другим народам, их быту и культуре.</a:t>
            </a:r>
          </a:p>
          <a:p>
            <a:r>
              <a:rPr lang="ru-RU" b="1" dirty="0" smtClean="0"/>
              <a:t>Задачи</a:t>
            </a:r>
            <a:endParaRPr lang="ru-RU" dirty="0" smtClean="0"/>
          </a:p>
          <a:p>
            <a:r>
              <a:rPr lang="ru-RU" dirty="0" smtClean="0"/>
              <a:t>-формирование целостной картины мира, расширение кругозора детей;</a:t>
            </a:r>
          </a:p>
          <a:p>
            <a:r>
              <a:rPr lang="ru-RU" dirty="0" smtClean="0"/>
              <a:t>- формирование нравственной сферы;</a:t>
            </a:r>
          </a:p>
          <a:p>
            <a:r>
              <a:rPr lang="ru-RU" dirty="0" smtClean="0"/>
              <a:t>- формирование социальной сферы;</a:t>
            </a:r>
          </a:p>
          <a:p>
            <a:r>
              <a:rPr lang="ru-RU" dirty="0" smtClean="0"/>
              <a:t>- приобщение к общепринятым нормам и правилам взаимоотношения со сверстниками и взрослыми (в том числе моральным);</a:t>
            </a:r>
          </a:p>
          <a:p>
            <a:r>
              <a:rPr lang="ru-RU" dirty="0" smtClean="0"/>
              <a:t>- формирование </a:t>
            </a:r>
            <a:r>
              <a:rPr lang="ru-RU" dirty="0" err="1" smtClean="0"/>
              <a:t>гендерной</a:t>
            </a:r>
            <a:r>
              <a:rPr lang="ru-RU" dirty="0" smtClean="0"/>
              <a:t>, семейной, гражданской принадлежности, патриотических чувств, чувства принадлежности к мировому сообществу;</a:t>
            </a:r>
          </a:p>
          <a:p>
            <a:r>
              <a:rPr lang="ru-RU" dirty="0" smtClean="0"/>
              <a:t>- воспитание ценностного отношения к собственному труду, труду других людей и его результатам;</a:t>
            </a:r>
          </a:p>
          <a:p>
            <a:r>
              <a:rPr lang="ru-RU" b="1" dirty="0" smtClean="0"/>
              <a:t>- </a:t>
            </a:r>
            <a:r>
              <a:rPr lang="ru-RU" dirty="0" smtClean="0"/>
              <a:t>развитие продуктивной деятельности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.xn----7sbflysec5b5b.xn--p1ai/u/pic/18/a8d7c8b26811e6b9b1dc5655695994/-/38221871%20%281%2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457200" y="228600"/>
          <a:ext cx="8229600" cy="573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развития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деятельности с детьми и родителями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игры: «Филин и пташки», «Горелки»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нар., «Золотые ворота» (рус. нар.).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«Мы весёлые ребята!» (рус. игр., «Поймай хвост дракона»(китайская нар. игра,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Нос-нос-нос-рот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!»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игра «Заря-заряница»,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Подвижная игра  «Ручеек»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 Пальчиковая гимнастика «Наш дом»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у детей ловкость, смелость, выносливость , смекалку.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Способствовать развитию самостоятельной двигательной активности.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эмоционально-положительный настрой в процессе совместной деятельности.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4800" y="0"/>
          <a:ext cx="8229600" cy="6875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развития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 с детьми и родителями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5930536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Познавательное развитие, речевое развитие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фото, репродукций картин, иллюстраций на тему.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Беседа, рассказ, рассматривание иллюстраций, фото «Горы»,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«Дружба народов разных национальностей», национальные традиции народов»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 по социально-нравственному воспитанию: «О доброте и жадности», «О трусости и храбрости», «О вежливых словах».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худ. литературы: В. Осеева, «Волшебное слово»; сказки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Айога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«Кот в сапогах», «Иван – крестьянский сын 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Чудо-Юдо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 по социально-нравственному воспитанию: «Что такое чуткость»,</a:t>
                      </a:r>
                    </a:p>
                    <a:p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Беседы по социально-нравственному воспитанию: «О доброте и чуткости», «Мы едем в городском транспорте», «Наш детский сад».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игра: «Давайте познакомимся»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игра: «Привычки плохие и хорошие»,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Дидактическая игра «В гости к другу»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Дидактические игра: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«Чей костюм?»;</a:t>
                      </a: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Пазлы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«Народные промыслы»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проявление внимания и уважения к людям разной национальности. Пополнение знаний о народах России. Представление о некоторых традициях, обычаях, праздниках разных народов. Активизировать  словарный запас.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Побуждать детей отвечать на вопросы педагога.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3400" y="304800"/>
          <a:ext cx="7848600" cy="627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/>
                <a:gridCol w="2616200"/>
                <a:gridCol w="2616200"/>
              </a:tblGrid>
              <a:tr h="700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развития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деятельности с детьми и родителями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45572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Социально – коммуникативное развитие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 альбомов «Костюмы  разных народов»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 иллюстраций, презентаций о культуре разных народов, традициях, обычаях.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картин разных городов,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Фотографии,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Электронная презентация «Костюмы  разных народов»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Наблюдение: «Где мы видим флаг России».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Коллекционирование магниты с изображением города  России.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Мини музей в музыкальном  зале  «Национальные костюмы», «Головные уборы»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«Народные  промыслы»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Продолжить знакомить детей с социальной действительностью; формировать  положительное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взаимоотнощение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между детьми разных национальностей.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Заинтересовать  родителей темой, задачами, целями проекта. Побуждать к совместным  действиям вместе с ребенком способствовать  повышению познавательной, творческой деятельности.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3400" y="228600"/>
          <a:ext cx="8229600" cy="58841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развития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Виды деятельности с детьми и родителями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85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Художественно эстетическое развитие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Лепка: 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Филимоновская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игрушка «Олень»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Лепка: «</a:t>
                      </a:r>
                      <a:r>
                        <a:rPr lang="ru-RU" sz="1400" dirty="0" err="1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Тюбитейка</a:t>
                      </a:r>
                      <a:r>
                        <a:rPr lang="ru-RU" sz="1400" dirty="0">
                          <a:solidFill>
                            <a:srgbClr val="11111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татарская».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Рисование: «Барашек и олешек»-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филимоновское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, Рисование «Флажки разных народов России»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Аппликация: Стенгазета «Флаг России»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Конструирование: «Кремлевская стена», «Старинная крепость».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фотоальбома с флагами разных народов.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Слушание Гимна России, слушание музыкальных произведений о Москве, слушание музыки: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Кабалевский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 Д. «Походный марш», «Кавалерийская»; Струве Г. «Моя Россия», Тиличеева Е. «Марш», Прокофьев С. «Марш».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Разучивание песни: «У моей России длинные косички».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 для родителей.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мелкой моторики рук, координации работы рук и глаз. Развитие восприятие  цвет и форма предметов. Развивать творческие способности воспитанников.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457200"/>
          <a:ext cx="8229600" cy="579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564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Направления развития 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деятельности с детьми и родителями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22707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Чтение художественной литературы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Сказки народов России: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весельчак» - карельская сказка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Перя-богатырь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Коми;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«Как я пчел караулил» марийская сказка;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Тюляк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сын  Сари 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Маркаса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башкирская сказка;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Шейдула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лейтяй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»- дагестанская сказка;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«Как собака друга искала»- народы севера; «Кит и олень» - чукчи;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«Девушка -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хвощина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якутская сказка;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Айога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- нанайская сказка.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«Три  сестры» татарская народная сказка.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«Медовый  хлеб» туркменская народная сказка.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«Легенда о золотом яблоке»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 для формирования познавательного интереса к литературе разных народов знакомство со стихотворениями, рассказами, сказками. Развивать слуховое восприятие, речь, память. монологический речь.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3.Заключительный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r>
              <a:rPr lang="ru-RU" b="1" dirty="0" smtClean="0"/>
              <a:t> </a:t>
            </a:r>
            <a:r>
              <a:rPr lang="ru-RU" dirty="0" smtClean="0"/>
              <a:t> проекта «Костюмы национальные  народов  России»</a:t>
            </a:r>
          </a:p>
          <a:p>
            <a:r>
              <a:rPr lang="ru-RU" dirty="0" smtClean="0"/>
              <a:t>Итоговое интегрированное занятие «День народного единства»                 Выставка детского творчества: «</a:t>
            </a:r>
            <a:r>
              <a:rPr lang="ru-RU" dirty="0" err="1" smtClean="0"/>
              <a:t>Филимоновская</a:t>
            </a:r>
            <a:r>
              <a:rPr lang="ru-RU" dirty="0" smtClean="0"/>
              <a:t>  игрушка  олешка»,  «Флажки  разных народов»,  « </a:t>
            </a:r>
            <a:r>
              <a:rPr lang="ru-RU" dirty="0" err="1" smtClean="0"/>
              <a:t>Тюбитейка</a:t>
            </a:r>
            <a:r>
              <a:rPr lang="ru-RU" dirty="0" smtClean="0"/>
              <a:t>  татарская».</a:t>
            </a:r>
          </a:p>
          <a:p>
            <a:r>
              <a:rPr lang="ru-RU" dirty="0" smtClean="0"/>
              <a:t>Стенгазета  «Флаг России»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467600" cy="609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Наша родина Россия - самое большое государство мира. Её население составляет 143 030 106 человек. В России проживают представители более 160 национальностей, которые говорят более чем на 100 языках. Много людей живет в нашей стране, много народов, но все они живут единой семьей, помогают друг другу. Большое путешествие по карте России – это знакомство с этнографической картой нашей страны.</a:t>
            </a:r>
          </a:p>
          <a:p>
            <a:r>
              <a:rPr lang="ru-RU" dirty="0" smtClean="0"/>
              <a:t>Маршрут «большого путешествия по карте России» охватывает различные природно-климатические зоны (тундра, тайга, горы, степь), что позволяет привлечь внимание детей к разнообразию окружающего мира и целостность народной культуры (основные занятия народа, костюм, культура праздника, игры, сказки…) </a:t>
            </a:r>
          </a:p>
          <a:p>
            <a:r>
              <a:rPr lang="ru-RU" dirty="0" smtClean="0"/>
              <a:t>Еврей и тувинец, бурят и удмурт,</a:t>
            </a:r>
          </a:p>
          <a:p>
            <a:r>
              <a:rPr lang="ru-RU" dirty="0" smtClean="0"/>
              <a:t>Русский, татарин, башкир и якут.</a:t>
            </a:r>
          </a:p>
          <a:p>
            <a:r>
              <a:rPr lang="ru-RU" dirty="0" smtClean="0"/>
              <a:t>Разных народов большая семья,</a:t>
            </a:r>
          </a:p>
          <a:p>
            <a:r>
              <a:rPr lang="ru-RU" dirty="0" smtClean="0"/>
              <a:t>И этим гордиться должны мы друзья</a:t>
            </a:r>
          </a:p>
          <a:p>
            <a:r>
              <a:rPr lang="ru-RU" dirty="0" smtClean="0"/>
              <a:t>Россией зовется общий наш дом,</a:t>
            </a:r>
          </a:p>
          <a:p>
            <a:r>
              <a:rPr lang="ru-RU" dirty="0" smtClean="0"/>
              <a:t>Пусть будет уютно каждому в нем.</a:t>
            </a:r>
          </a:p>
          <a:p>
            <a:r>
              <a:rPr lang="ru-RU" dirty="0" smtClean="0"/>
              <a:t>Любые мы трудности вместе осилим</a:t>
            </a:r>
          </a:p>
          <a:p>
            <a:r>
              <a:rPr lang="ru-RU" dirty="0" smtClean="0"/>
              <a:t>И только в единстве сила России.</a:t>
            </a:r>
          </a:p>
          <a:p>
            <a:endParaRPr lang="ru-RU" dirty="0"/>
          </a:p>
        </p:txBody>
      </p:sp>
      <p:pic>
        <p:nvPicPr>
          <p:cNvPr id="5" name="Рисунок 4" descr="C:\Users\пользователь\Desktop\127653_gosudarstvennyy-flag-ros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14800"/>
            <a:ext cx="32750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5410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Сформировано  у детей  представления о Родине — России;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Расширено  первоначальные представления  о государстве, его символах (флаг, герб, гимн);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представления о столице России – Москве,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 государственных праздниках, о собственной принадлежности к государству;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Расширилось представление о России как о многонациональном государстве, но единой стране.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Знакомы  дети  народными  сказками.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Ознакомлены  дети с разнообразными природно-климатическими зонами,  имеющееся  тесную   связь окружающего мира с жизнью человека;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уровень  уважительное отношение   к людям разных национальностей и их традициям;.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Повысился  культура  межличностного взаимодействия детей в группе.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Развивалось  творческие способности детей к различным видам деятельности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Умеют обсуждать анализировать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непрерывной  образовательной  деятельности с детьми в средней группе. (Посещение мини-музей  в музыкальный зал)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мини-музея  «Предметы национальных промыслов»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 Расширение знаний детей о Родине.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 Познакомить детей с разными народами, населяющими Россию. Побуждать детей уважительно относиться к культуре разных народов, любоваться образцами народно-прикладного творчества. Формировать чувство гордости за Родину, поддерживать интерес к истории и культуре России и народов, её населяющих. Обогащать словарный запас детей: Родина, Российская Федерация, россияне, тюбетейка, кумыс, кухлянка,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пулай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Оборудование: Карта РФ, флаг; иллюстрации с изображением людей в национальных костюмах; предметы национальных промыслов народов России; национальные костюмы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России; куклы в костюмах народов России; книги со сказками народов России; головные уборы народов России; дети и воспитатели одеты в костюмы народов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Содержание непосредственно образовательной деятельности:</a:t>
            </a:r>
          </a:p>
          <a:p>
            <a:r>
              <a:rPr lang="ru-RU" dirty="0" smtClean="0"/>
              <a:t>В мини-музей приходят гости подготовительная к школе группа.</a:t>
            </a:r>
          </a:p>
          <a:p>
            <a:r>
              <a:rPr lang="ru-RU" dirty="0" smtClean="0"/>
              <a:t>Дети средней группы встречают гостей, читают стихотворение.</a:t>
            </a:r>
          </a:p>
          <a:p>
            <a:r>
              <a:rPr lang="ru-RU" i="1" dirty="0" smtClean="0"/>
              <a:t>Каких народов только нет</a:t>
            </a:r>
            <a:endParaRPr lang="ru-RU" dirty="0" smtClean="0"/>
          </a:p>
          <a:p>
            <a:r>
              <a:rPr lang="ru-RU" i="1" dirty="0" smtClean="0"/>
              <a:t>В стране великой нашей:</a:t>
            </a:r>
            <a:endParaRPr lang="ru-RU" dirty="0" smtClean="0"/>
          </a:p>
          <a:p>
            <a:r>
              <a:rPr lang="ru-RU" i="1" dirty="0" smtClean="0"/>
              <a:t>Как пестрый солнечный букет,</a:t>
            </a:r>
            <a:endParaRPr lang="ru-RU" dirty="0" smtClean="0"/>
          </a:p>
          <a:p>
            <a:r>
              <a:rPr lang="ru-RU" i="1" dirty="0" smtClean="0"/>
              <a:t>Калмыки и чуваши,</a:t>
            </a:r>
            <a:endParaRPr lang="ru-RU" dirty="0" smtClean="0"/>
          </a:p>
          <a:p>
            <a:r>
              <a:rPr lang="ru-RU" i="1" dirty="0" smtClean="0"/>
              <a:t>Татары, коми и мордва,</a:t>
            </a:r>
            <a:endParaRPr lang="ru-RU" dirty="0" smtClean="0"/>
          </a:p>
          <a:p>
            <a:r>
              <a:rPr lang="ru-RU" i="1" dirty="0" smtClean="0"/>
              <a:t>Башкиры и буряты —</a:t>
            </a:r>
            <a:endParaRPr lang="ru-RU" dirty="0" smtClean="0"/>
          </a:p>
          <a:p>
            <a:r>
              <a:rPr lang="ru-RU" i="1" dirty="0" smtClean="0"/>
              <a:t>Всем скажем добрые слова,</a:t>
            </a:r>
            <a:endParaRPr lang="ru-RU" dirty="0" smtClean="0"/>
          </a:p>
          <a:p>
            <a:r>
              <a:rPr lang="ru-RU" i="1" dirty="0" smtClean="0"/>
              <a:t>Любому будем рады.</a:t>
            </a:r>
            <a:endParaRPr lang="ru-RU" dirty="0" smtClean="0"/>
          </a:p>
          <a:p>
            <a:r>
              <a:rPr lang="ru-RU" i="1" dirty="0" smtClean="0"/>
              <a:t>Прекрасен горный край Кавказ</a:t>
            </a:r>
            <a:endParaRPr lang="ru-RU" dirty="0" smtClean="0"/>
          </a:p>
          <a:p>
            <a:r>
              <a:rPr lang="ru-RU" i="1" dirty="0" smtClean="0"/>
              <a:t>Здесь разные народы.</a:t>
            </a:r>
            <a:endParaRPr lang="ru-RU" dirty="0" smtClean="0"/>
          </a:p>
          <a:p>
            <a:r>
              <a:rPr lang="ru-RU" i="1" dirty="0" smtClean="0"/>
              <a:t>На Крайнем Севере у нас</a:t>
            </a:r>
            <a:endParaRPr lang="ru-RU" dirty="0" smtClean="0"/>
          </a:p>
          <a:p>
            <a:r>
              <a:rPr lang="ru-RU" i="1" dirty="0" smtClean="0"/>
              <a:t>Живут оленеводы.</a:t>
            </a:r>
            <a:endParaRPr lang="ru-RU" dirty="0" smtClean="0"/>
          </a:p>
          <a:p>
            <a:r>
              <a:rPr lang="ru-RU" i="1" dirty="0" smtClean="0"/>
              <a:t>Вот кабардинец на коне,</a:t>
            </a:r>
            <a:endParaRPr lang="ru-RU" dirty="0" smtClean="0"/>
          </a:p>
          <a:p>
            <a:r>
              <a:rPr lang="ru-RU" i="1" dirty="0" smtClean="0"/>
              <a:t>Вот рыболов тунгусский,</a:t>
            </a:r>
            <a:endParaRPr lang="ru-RU" dirty="0" smtClean="0"/>
          </a:p>
          <a:p>
            <a:r>
              <a:rPr lang="ru-RU" i="1" dirty="0" smtClean="0"/>
              <a:t>Но больше всех у нас в стране</a:t>
            </a:r>
            <a:endParaRPr lang="ru-RU" dirty="0" smtClean="0"/>
          </a:p>
          <a:p>
            <a:r>
              <a:rPr lang="ru-RU" i="1" dirty="0" smtClean="0"/>
              <a:t>Кого? Конечно, русских!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Наша страна великая, сильная и красивая. Но страна – это не только леса, поля, реки и города. Страна – это прежде всего люди, которые в ней живут. Мы с вами россияне. Наша страна сильна дружбой разных народов, её населяющих.</a:t>
            </a:r>
          </a:p>
          <a:p>
            <a:r>
              <a:rPr lang="ru-RU" dirty="0" smtClean="0"/>
              <a:t>Как вы думаете, сколько разных народов проживают в России? Больше ста восьмидесяти. А чем народы отличаются друг от друга? Они могут отличаться внешностью. Например, у одних кожа темная, смуглая, а у других </a:t>
            </a:r>
            <a:r>
              <a:rPr lang="ru-RU" dirty="0" err="1" smtClean="0"/>
              <a:t>розовая</a:t>
            </a:r>
            <a:r>
              <a:rPr lang="ru-RU" dirty="0" smtClean="0"/>
              <a:t>; у одних волосы светлые, глаза </a:t>
            </a:r>
            <a:r>
              <a:rPr lang="ru-RU" dirty="0" err="1" smtClean="0"/>
              <a:t>голубые</a:t>
            </a:r>
            <a:r>
              <a:rPr lang="ru-RU" dirty="0" smtClean="0"/>
              <a:t> или серые, а у других волосы черные, глаза узкие и карие. У народов России разные обычаи, своя история, свои праздники, свои особые национальные костюмы. Даже любимая еда у всех разная. Например, жители Кавказа любят шашлык, татары по праздникам готовят </a:t>
            </a:r>
            <a:r>
              <a:rPr lang="ru-RU" dirty="0" err="1" smtClean="0"/>
              <a:t>чак-чак</a:t>
            </a:r>
            <a:r>
              <a:rPr lang="ru-RU" dirty="0" smtClean="0"/>
              <a:t> — жареную лапшу с медом, народы Крайнего Севера для дорогого гостя приготовят блюда из рыбы и оленины, русские угостят румяными блинами. Каждый народ говорит на своем языке. Самый многочисленный в России — русский народ, поэтому русский язык является главным в нашей стране: на нем разные народы общаются между собой.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У каждого народа свои песни, сказки, национальные костюмы. Но у всех у нас одна Родина – Россия.</a:t>
            </a:r>
          </a:p>
          <a:p>
            <a:r>
              <a:rPr lang="ru-RU" dirty="0" smtClean="0"/>
              <a:t>Ребёнок читает стихотворение В. Степанова «Российская семья».</a:t>
            </a:r>
          </a:p>
          <a:p>
            <a:r>
              <a:rPr lang="ru-RU" dirty="0" smtClean="0"/>
              <a:t>Живут в России разные</a:t>
            </a:r>
          </a:p>
          <a:p>
            <a:r>
              <a:rPr lang="ru-RU" dirty="0" smtClean="0"/>
              <a:t>Народы с давних пор.</a:t>
            </a:r>
          </a:p>
          <a:p>
            <a:r>
              <a:rPr lang="ru-RU" dirty="0" smtClean="0"/>
              <a:t>Одним тайга по нраву,</a:t>
            </a:r>
          </a:p>
          <a:p>
            <a:r>
              <a:rPr lang="ru-RU" dirty="0" smtClean="0"/>
              <a:t>Другим – степной простор.</a:t>
            </a:r>
          </a:p>
          <a:p>
            <a:r>
              <a:rPr lang="ru-RU" dirty="0" smtClean="0"/>
              <a:t>У каждого народа</a:t>
            </a:r>
          </a:p>
          <a:p>
            <a:r>
              <a:rPr lang="ru-RU" dirty="0" smtClean="0"/>
              <a:t>Язык свой и наряд.</a:t>
            </a:r>
          </a:p>
          <a:p>
            <a:r>
              <a:rPr lang="ru-RU" dirty="0" smtClean="0"/>
              <a:t>Один черкеску носит,</a:t>
            </a:r>
          </a:p>
          <a:p>
            <a:r>
              <a:rPr lang="ru-RU" dirty="0" smtClean="0"/>
              <a:t>Другой надел халат.</a:t>
            </a:r>
          </a:p>
          <a:p>
            <a:r>
              <a:rPr lang="ru-RU" dirty="0" smtClean="0"/>
              <a:t>Один – рыбак с рожденья,</a:t>
            </a:r>
          </a:p>
          <a:p>
            <a:r>
              <a:rPr lang="ru-RU" dirty="0" smtClean="0"/>
              <a:t>Другой – оленевод.</a:t>
            </a:r>
          </a:p>
          <a:p>
            <a:r>
              <a:rPr lang="ru-RU" dirty="0" smtClean="0"/>
              <a:t>Один кумыс готовит,</a:t>
            </a:r>
          </a:p>
          <a:p>
            <a:r>
              <a:rPr lang="ru-RU" dirty="0" smtClean="0"/>
              <a:t>Другой готовит мёд.</a:t>
            </a:r>
          </a:p>
          <a:p>
            <a:r>
              <a:rPr lang="ru-RU" dirty="0" smtClean="0"/>
              <a:t>Одним милее осень,</a:t>
            </a:r>
          </a:p>
          <a:p>
            <a:r>
              <a:rPr lang="ru-RU" dirty="0" smtClean="0"/>
              <a:t>Другим милей весна.</a:t>
            </a:r>
          </a:p>
          <a:p>
            <a:r>
              <a:rPr lang="ru-RU" dirty="0" smtClean="0"/>
              <a:t>А Родина Россия</a:t>
            </a:r>
          </a:p>
          <a:p>
            <a:r>
              <a:rPr lang="ru-RU" dirty="0" smtClean="0"/>
              <a:t>У нас у всех одна.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Посещение  мини музей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305800" cy="3810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Рассматривание кукол в национальных костюмах.</a:t>
            </a:r>
            <a:endParaRPr lang="ru-RU" dirty="0" smtClean="0"/>
          </a:p>
          <a:p>
            <a:r>
              <a:rPr lang="ru-RU" dirty="0" smtClean="0"/>
              <a:t>Детям средней группы показывают и рассказывают о национальных  костюмах народов России.</a:t>
            </a:r>
          </a:p>
          <a:p>
            <a:r>
              <a:rPr lang="ru-RU" dirty="0" smtClean="0"/>
              <a:t> - Посмотрите на русский национальный костюм. Как одеты женщина и мужчина? (Дети перечисляют: нарядный сарафан, рубашка, кокошник у женщины; кафтан, шапка, штаны у мужчины.)</a:t>
            </a:r>
          </a:p>
          <a:p>
            <a:r>
              <a:rPr lang="ru-RU" dirty="0" smtClean="0"/>
              <a:t> - Вы уже знаете, что на Крайнем Севере живут отважные, трудолюбивые люди – чукчи. Давайте рассмотрим их одежду. Одежда чукчей очень тёплая. Как вы считаете, почему? (На Севере очень холодно.)</a:t>
            </a:r>
          </a:p>
          <a:p>
            <a:r>
              <a:rPr lang="ru-RU" dirty="0" smtClean="0"/>
              <a:t> - Как вы думаете, из чего чукчи шьют одежду? (Одежда чукчей сделана из оленьих шкур, ведь прежде всего она должна быть тёплой и удобной.)</a:t>
            </a:r>
          </a:p>
          <a:p>
            <a:r>
              <a:rPr lang="ru-RU" dirty="0" smtClean="0"/>
              <a:t>- Чукчи одеты в меховые штаны, меховую рубашку с капюшоном, которая называется кухлянка. Национальная одежда чукчей украшена мехом и вышивкой.</a:t>
            </a:r>
          </a:p>
          <a:p>
            <a:r>
              <a:rPr lang="ru-RU" dirty="0" smtClean="0"/>
              <a:t>- А посмотрите, какой красивый мордовский национальный костюм. Обязательный атрибут мордовского женского костюма – красивый пояс – </a:t>
            </a:r>
            <a:r>
              <a:rPr lang="ru-RU" dirty="0" err="1" smtClean="0"/>
              <a:t>пулай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- Посмотрите, что особенного в татарском национальном костюме? (На голове у мужчины тюбетейка. В основе рисунка, которым украшен татарский костюм, преобладает геометрический орнамент.)</a:t>
            </a:r>
          </a:p>
          <a:p>
            <a:r>
              <a:rPr lang="ru-RU" dirty="0" smtClean="0"/>
              <a:t>- Каждый народ, создавая национальный костюм, стремился сделать его самым красивым, ведь такую одежду в старину надевали только по праздникам.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Qse43i1ITQ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mQChDcysa0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356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Qse43i1ITQ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196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Конспект занятия по рисованию в средней группе «Российский флаг»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 Учить детей рисовать предметы прямоугольной формы и аккуратно закрашивать их. Активизировать в речи слова «Россия», «флаг», «россияне».</a:t>
            </a:r>
          </a:p>
          <a:p>
            <a:r>
              <a:rPr lang="ru-RU" b="1" dirty="0" smtClean="0"/>
              <a:t>Демонстрационный материал:</a:t>
            </a:r>
            <a:r>
              <a:rPr lang="ru-RU" dirty="0" smtClean="0"/>
              <a:t> Российский флаг.</a:t>
            </a:r>
          </a:p>
          <a:p>
            <a:r>
              <a:rPr lang="ru-RU" b="1" dirty="0" smtClean="0"/>
              <a:t>Раздаточный материал:</a:t>
            </a:r>
            <a:r>
              <a:rPr lang="ru-RU" dirty="0" smtClean="0"/>
              <a:t> Альбомный лист, простой карандаш, гуашь, кисточки.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458200" cy="6705600"/>
          </a:xfrm>
        </p:spPr>
        <p:txBody>
          <a:bodyPr>
            <a:normAutofit fontScale="25000" lnSpcReduction="20000"/>
          </a:bodyPr>
          <a:lstStyle/>
          <a:p>
            <a:r>
              <a:rPr lang="ru-RU" sz="4400" b="1" dirty="0" smtClean="0"/>
              <a:t>Ход НОД:</a:t>
            </a:r>
            <a:endParaRPr lang="ru-RU" sz="4400" dirty="0" smtClean="0"/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У каждого человека есть имя. Есть имя и у нашей с вами страны. А как называется наша страна?</a:t>
            </a:r>
          </a:p>
          <a:p>
            <a:r>
              <a:rPr lang="ru-RU" sz="4400" b="1" dirty="0" smtClean="0"/>
              <a:t>Дети:</a:t>
            </a:r>
            <a:r>
              <a:rPr lang="ru-RU" sz="4400" dirty="0" smtClean="0"/>
              <a:t> Россия.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Скажите, пожалуйста, а как называют жителей нашей страны – России?</a:t>
            </a:r>
          </a:p>
          <a:p>
            <a:r>
              <a:rPr lang="ru-RU" sz="4400" b="1" dirty="0" smtClean="0"/>
              <a:t>Дети:</a:t>
            </a:r>
            <a:r>
              <a:rPr lang="ru-RU" sz="4400" dirty="0" smtClean="0"/>
              <a:t> Россияне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В России живут люди разных национальностей – русские, чуваши, татары, башкиры, якуты. Все они и мы </a:t>
            </a:r>
            <a:r>
              <a:rPr lang="ru-RU" sz="4400" dirty="0" err="1" smtClean="0"/>
              <a:t>свами</a:t>
            </a:r>
            <a:r>
              <a:rPr lang="ru-RU" sz="4400" dirty="0" smtClean="0"/>
              <a:t> – россияне, мы граждане России. Это нас объединяет.</a:t>
            </a:r>
          </a:p>
          <a:p>
            <a:r>
              <a:rPr lang="ru-RU" sz="4400" dirty="0" smtClean="0"/>
              <a:t>Воспитатель: У каждой страны есть свой флаг. В нашей стране – России – тоже есть государственный флаг (показать изображение флага). Он прямоугольной формы и состоит из трех полос.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Какого цвета эти полосы?</a:t>
            </a:r>
          </a:p>
          <a:p>
            <a:r>
              <a:rPr lang="ru-RU" sz="4400" b="1" dirty="0" smtClean="0"/>
              <a:t>Дети:</a:t>
            </a:r>
            <a:r>
              <a:rPr lang="ru-RU" sz="4400" dirty="0" smtClean="0"/>
              <a:t> Белая, синяя, красная.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Правильно. Верхняя – белая, средняя – синяя, нижняя – красная.</a:t>
            </a:r>
          </a:p>
          <a:p>
            <a:r>
              <a:rPr lang="ru-RU" sz="4400" dirty="0" smtClean="0"/>
              <a:t>Ребята, а вы знаете, что обозначает каждый цвет флага?</a:t>
            </a:r>
          </a:p>
          <a:p>
            <a:r>
              <a:rPr lang="ru-RU" sz="4400" dirty="0" smtClean="0"/>
              <a:t>Белый – мир и чистоту.</a:t>
            </a:r>
          </a:p>
          <a:p>
            <a:r>
              <a:rPr lang="ru-RU" sz="4400" dirty="0" smtClean="0"/>
              <a:t>Синий – вера, верность, честность.</a:t>
            </a:r>
          </a:p>
          <a:p>
            <a:r>
              <a:rPr lang="ru-RU" sz="4400" dirty="0" smtClean="0"/>
              <a:t>Красный – сила, отвага, смелость, мужество.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А сейчас, давайте разомнемся.</a:t>
            </a:r>
          </a:p>
          <a:p>
            <a:r>
              <a:rPr lang="ru-RU" sz="4400" b="1" dirty="0" err="1" smtClean="0"/>
              <a:t>Физминутка</a:t>
            </a:r>
            <a:r>
              <a:rPr lang="ru-RU" sz="4400" b="1" dirty="0" smtClean="0"/>
              <a:t>:</a:t>
            </a:r>
            <a:endParaRPr lang="ru-RU" sz="4400" dirty="0" smtClean="0"/>
          </a:p>
          <a:p>
            <a:r>
              <a:rPr lang="ru-RU" sz="4400" dirty="0" smtClean="0"/>
              <a:t>«Наша Родина – Россия»</a:t>
            </a:r>
          </a:p>
          <a:p>
            <a:r>
              <a:rPr lang="ru-RU" sz="4400" dirty="0" smtClean="0"/>
              <a:t>В нашей стране </a:t>
            </a:r>
            <a:r>
              <a:rPr lang="ru-RU" sz="4400" dirty="0" err="1" smtClean="0"/>
              <a:t>горы-высокие</a:t>
            </a:r>
            <a:r>
              <a:rPr lang="ru-RU" sz="4400" dirty="0" smtClean="0"/>
              <a:t>, (тянемся на носочках вверх)</a:t>
            </a:r>
          </a:p>
          <a:p>
            <a:r>
              <a:rPr lang="ru-RU" sz="4400" dirty="0" smtClean="0"/>
              <a:t>Реки глубокие, (присаживаемся на корточки)</a:t>
            </a:r>
          </a:p>
          <a:p>
            <a:r>
              <a:rPr lang="ru-RU" sz="4400" dirty="0" smtClean="0"/>
              <a:t>Степи широкие, (раскидываем руками)</a:t>
            </a:r>
          </a:p>
          <a:p>
            <a:r>
              <a:rPr lang="ru-RU" sz="4400" dirty="0" smtClean="0"/>
              <a:t>Леса большие, (руки вверх)</a:t>
            </a:r>
          </a:p>
          <a:p>
            <a:r>
              <a:rPr lang="ru-RU" sz="4400" dirty="0" smtClean="0"/>
              <a:t>А мы - ребята вот такие! (показываем большой палец)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Ребята, я предлагаю вам сегодня нарисовать Российский флаг.</a:t>
            </a:r>
          </a:p>
          <a:p>
            <a:r>
              <a:rPr lang="ru-RU" sz="4400" dirty="0" smtClean="0"/>
              <a:t>(Сначала нам нужно простым карандашом нарисовать палочку, на которой будет держаться флаг. Сбоку нужно нарисовать прямоугольник и разделить его на 3 части. Затем аккуратно следует закрасить полосы белым, синим и красным цветом).</a:t>
            </a:r>
          </a:p>
          <a:p>
            <a:r>
              <a:rPr lang="ru-RU" sz="4400" b="1" dirty="0" smtClean="0"/>
              <a:t>Рефлексия</a:t>
            </a:r>
            <a:endParaRPr lang="ru-RU" sz="4400" dirty="0" smtClean="0"/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Что мы сегодня рисовали.</a:t>
            </a:r>
          </a:p>
          <a:p>
            <a:r>
              <a:rPr lang="ru-RU" sz="4400" b="1" dirty="0" smtClean="0"/>
              <a:t>Дети: </a:t>
            </a:r>
            <a:r>
              <a:rPr lang="ru-RU" sz="4400" dirty="0" smtClean="0"/>
              <a:t>Флаг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Флаг какой страны?</a:t>
            </a:r>
          </a:p>
          <a:p>
            <a:r>
              <a:rPr lang="ru-RU" sz="4400" b="1" dirty="0" smtClean="0"/>
              <a:t>Дети:</a:t>
            </a:r>
            <a:r>
              <a:rPr lang="ru-RU" sz="4400" dirty="0" smtClean="0"/>
              <a:t> России.</a:t>
            </a:r>
          </a:p>
          <a:p>
            <a:r>
              <a:rPr lang="ru-RU" sz="4400" b="1" dirty="0" smtClean="0"/>
              <a:t>Воспитатель:</a:t>
            </a:r>
            <a:r>
              <a:rPr lang="ru-RU" sz="4400" dirty="0" smtClean="0"/>
              <a:t> Ребята, вы молодцы! Вы все сегодня хорошо потрудились!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aENZfs_p1X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752600"/>
            <a:ext cx="17526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-Sp_u2kEyF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766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Сегодня вы узнали, что в нашей стране – России живут люди разных национальностей. Наша страна сильна своим единством, дружбой разных народов. И мы с вами гордимся своей страной и сделаем всё, чтобы сберечь её, чтобы сделать её краше, богаче и сильнее.</a:t>
            </a:r>
          </a:p>
          <a:p>
            <a:r>
              <a:rPr lang="ru-RU" dirty="0" smtClean="0"/>
              <a:t>Воспитатель читает стихотворение Гусева «Берегите Россию».</a:t>
            </a:r>
          </a:p>
          <a:p>
            <a:r>
              <a:rPr lang="ru-RU" dirty="0" smtClean="0"/>
              <a:t>Берегите Россию,</a:t>
            </a:r>
          </a:p>
          <a:p>
            <a:r>
              <a:rPr lang="ru-RU" dirty="0" smtClean="0"/>
              <a:t>Нет России другой.</a:t>
            </a:r>
          </a:p>
          <a:p>
            <a:r>
              <a:rPr lang="ru-RU" dirty="0" smtClean="0"/>
              <a:t>Берегите её тишину и покой,</a:t>
            </a:r>
          </a:p>
          <a:p>
            <a:r>
              <a:rPr lang="ru-RU" dirty="0" smtClean="0"/>
              <a:t>Это небо и солнце,</a:t>
            </a:r>
          </a:p>
          <a:p>
            <a:r>
              <a:rPr lang="ru-RU" dirty="0" smtClean="0"/>
              <a:t>Этот хлеб на столе,</a:t>
            </a:r>
          </a:p>
          <a:p>
            <a:r>
              <a:rPr lang="ru-RU" dirty="0" smtClean="0"/>
              <a:t>И родное оконце</a:t>
            </a:r>
          </a:p>
          <a:p>
            <a:r>
              <a:rPr lang="ru-RU" dirty="0" smtClean="0"/>
              <a:t>В позабытом селе!</a:t>
            </a:r>
          </a:p>
          <a:p>
            <a:r>
              <a:rPr lang="ru-RU" dirty="0" smtClean="0"/>
              <a:t>Воспитатели дарят гостям национальные блюда сладости.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-Sp_u2kEyF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743200"/>
            <a:ext cx="3009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381000"/>
            <a:ext cx="8382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народные куклы в мини -музее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9614.JPG"/>
          <p:cNvPicPr>
            <a:picLocks noChangeAspect="1"/>
          </p:cNvPicPr>
          <p:nvPr/>
        </p:nvPicPr>
        <p:blipFill>
          <a:blip r:embed="rId2" cstate="print"/>
          <a:srcRect l="30833"/>
          <a:stretch>
            <a:fillRect/>
          </a:stretch>
        </p:blipFill>
        <p:spPr>
          <a:xfrm>
            <a:off x="5410200" y="838200"/>
            <a:ext cx="2743200" cy="2438400"/>
          </a:xfrm>
          <a:prstGeom prst="rect">
            <a:avLst/>
          </a:prstGeom>
        </p:spPr>
      </p:pic>
      <p:pic>
        <p:nvPicPr>
          <p:cNvPr id="6" name="Рисунок 5" descr="IMG_9620.JPG"/>
          <p:cNvPicPr>
            <a:picLocks noChangeAspect="1"/>
          </p:cNvPicPr>
          <p:nvPr/>
        </p:nvPicPr>
        <p:blipFill>
          <a:blip r:embed="rId3" cstate="print"/>
          <a:srcRect l="5000" t="5556"/>
          <a:stretch>
            <a:fillRect/>
          </a:stretch>
        </p:blipFill>
        <p:spPr>
          <a:xfrm>
            <a:off x="457200" y="1066800"/>
            <a:ext cx="3352800" cy="3058583"/>
          </a:xfrm>
          <a:prstGeom prst="rect">
            <a:avLst/>
          </a:prstGeom>
        </p:spPr>
      </p:pic>
      <p:pic>
        <p:nvPicPr>
          <p:cNvPr id="10" name="Содержимое 9" descr="20171103_10035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4038600" y="3657600"/>
            <a:ext cx="3200400" cy="2600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краткосрочный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(одна неделя) с 30.10.2017г. по 04.11.2017г.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Дети: воспитанники  средней группы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(возраст воспитанников 4-5 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воспитанников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Ознакомление  детей на магнитиках с городами  России  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JcQRiouS9v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4076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qYip2JwD7Es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1371600"/>
            <a:ext cx="3962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Конспект НОД по декоративной лепке. </a:t>
            </a:r>
            <a:r>
              <a:rPr lang="ru-RU" sz="2200" b="1" dirty="0" err="1" smtClean="0">
                <a:solidFill>
                  <a:schemeClr val="tx1"/>
                </a:solidFill>
              </a:rPr>
              <a:t>Филимоновская</a:t>
            </a:r>
            <a:r>
              <a:rPr lang="ru-RU" sz="2200" b="1" dirty="0" smtClean="0">
                <a:solidFill>
                  <a:schemeClr val="tx1"/>
                </a:solidFill>
              </a:rPr>
              <a:t> игрушка «Олень»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Цель:</a:t>
            </a:r>
          </a:p>
          <a:p>
            <a:r>
              <a:rPr lang="ru-RU" dirty="0" smtClean="0"/>
              <a:t> Закреплять навыки владения пластилином– сглаживание неровностей фигуры, лепка комбинированным способом: выполнение туловища скульптурным; уши, рога, ноги, хвост – конструктивным.</a:t>
            </a:r>
          </a:p>
          <a:p>
            <a:r>
              <a:rPr lang="ru-RU" dirty="0" smtClean="0"/>
              <a:t> Показать особенности </a:t>
            </a:r>
            <a:r>
              <a:rPr lang="ru-RU" dirty="0" err="1" smtClean="0"/>
              <a:t>Филимоновской</a:t>
            </a:r>
            <a:r>
              <a:rPr lang="ru-RU" dirty="0" smtClean="0"/>
              <a:t> игрушки «Оленя» - длинная шея, короткий хвост.</a:t>
            </a:r>
          </a:p>
          <a:p>
            <a:r>
              <a:rPr lang="ru-RU" dirty="0" smtClean="0"/>
              <a:t>Продолжать формирование у детей представления о многообразии народных промыслов, традиций, детской игрушки </a:t>
            </a:r>
            <a:r>
              <a:rPr lang="ru-RU" dirty="0" err="1" smtClean="0"/>
              <a:t>Филимоновский</a:t>
            </a:r>
            <a:r>
              <a:rPr lang="ru-RU" dirty="0" smtClean="0"/>
              <a:t> «Оленя».</a:t>
            </a:r>
          </a:p>
          <a:p>
            <a:r>
              <a:rPr lang="ru-RU" dirty="0" smtClean="0"/>
              <a:t>Расширять словарный запас детей: ярмарка, товар, гордый, лихой.</a:t>
            </a:r>
          </a:p>
          <a:p>
            <a:r>
              <a:rPr lang="ru-RU" dirty="0" smtClean="0"/>
              <a:t> Воспитывать аккуратность в выполнении работы.</a:t>
            </a:r>
          </a:p>
          <a:p>
            <a:r>
              <a:rPr lang="ru-RU" dirty="0" smtClean="0"/>
              <a:t>Материалы:</a:t>
            </a:r>
          </a:p>
          <a:p>
            <a:r>
              <a:rPr lang="ru-RU" dirty="0" smtClean="0"/>
              <a:t>Поделки детей.</a:t>
            </a:r>
          </a:p>
          <a:p>
            <a:r>
              <a:rPr lang="ru-RU" dirty="0" smtClean="0"/>
              <a:t>Игрушки Дымковский и </a:t>
            </a:r>
            <a:r>
              <a:rPr lang="ru-RU" dirty="0" err="1" smtClean="0"/>
              <a:t>Филимоновский</a:t>
            </a:r>
            <a:r>
              <a:rPr lang="ru-RU" dirty="0" smtClean="0"/>
              <a:t> олени.</a:t>
            </a:r>
          </a:p>
          <a:p>
            <a:r>
              <a:rPr lang="ru-RU" dirty="0" smtClean="0"/>
              <a:t>Схема последовательности выполнения лепки </a:t>
            </a:r>
            <a:r>
              <a:rPr lang="ru-RU" dirty="0" err="1" smtClean="0"/>
              <a:t>Филимоновского</a:t>
            </a:r>
            <a:r>
              <a:rPr lang="ru-RU" dirty="0" smtClean="0"/>
              <a:t> оленя.</a:t>
            </a:r>
          </a:p>
          <a:p>
            <a:r>
              <a:rPr lang="ru-RU" dirty="0" smtClean="0"/>
              <a:t>Сундучок.</a:t>
            </a:r>
          </a:p>
          <a:p>
            <a:r>
              <a:rPr lang="ru-RU" dirty="0" smtClean="0"/>
              <a:t>Глина, стеки, тканевые салфетки, баночки с водой, дощечки из линолеума.</a:t>
            </a:r>
          </a:p>
          <a:p>
            <a:r>
              <a:rPr lang="ru-RU" dirty="0" smtClean="0"/>
              <a:t>Аудиозапись русская народная плясовая –«Весёлая Ярмарка».</a:t>
            </a:r>
          </a:p>
          <a:p>
            <a:r>
              <a:rPr lang="ru-RU" dirty="0" smtClean="0"/>
              <a:t>Способы и средства:</a:t>
            </a:r>
          </a:p>
          <a:p>
            <a:r>
              <a:rPr lang="ru-RU" dirty="0" smtClean="0"/>
              <a:t>Художественное слово.</a:t>
            </a:r>
          </a:p>
          <a:p>
            <a:r>
              <a:rPr lang="ru-RU" dirty="0" smtClean="0"/>
              <a:t>Музыкальное сопровождение.</a:t>
            </a:r>
          </a:p>
          <a:p>
            <a:r>
              <a:rPr lang="ru-RU" dirty="0" smtClean="0"/>
              <a:t>Моделирование (Схема последовательности лепки)</a:t>
            </a:r>
          </a:p>
          <a:p>
            <a:r>
              <a:rPr lang="ru-RU" dirty="0" smtClean="0"/>
              <a:t>Показ основного способа лепки.</a:t>
            </a:r>
          </a:p>
          <a:p>
            <a:r>
              <a:rPr lang="ru-RU" dirty="0" smtClean="0"/>
              <a:t>Наводящие вопросы.</a:t>
            </a:r>
          </a:p>
          <a:p>
            <a:r>
              <a:rPr lang="ru-RU" dirty="0" smtClean="0"/>
              <a:t>Индивидуальная работа.</a:t>
            </a:r>
          </a:p>
          <a:p>
            <a:r>
              <a:rPr lang="ru-RU" dirty="0" smtClean="0"/>
              <a:t>Предварительная работа:</a:t>
            </a:r>
          </a:p>
          <a:p>
            <a:r>
              <a:rPr lang="ru-RU" dirty="0" smtClean="0"/>
              <a:t>Познавательная беседа о творчестве </a:t>
            </a:r>
            <a:r>
              <a:rPr lang="ru-RU" dirty="0" err="1" smtClean="0"/>
              <a:t>Филимоновских</a:t>
            </a:r>
            <a:r>
              <a:rPr lang="ru-RU" dirty="0" smtClean="0"/>
              <a:t> мастеров.</a:t>
            </a:r>
          </a:p>
          <a:p>
            <a:r>
              <a:rPr lang="ru-RU" dirty="0" smtClean="0"/>
              <a:t>Рассматривание элементов </a:t>
            </a:r>
            <a:r>
              <a:rPr lang="ru-RU" dirty="0" err="1" smtClean="0"/>
              <a:t>Филимоновской</a:t>
            </a:r>
            <a:r>
              <a:rPr lang="ru-RU" dirty="0" smtClean="0"/>
              <a:t> росписи.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Дети находятся в группе..</a:t>
            </a:r>
          </a:p>
          <a:p>
            <a:r>
              <a:rPr lang="ru-RU" dirty="0" smtClean="0"/>
              <a:t>В. :  Ребята, хотите побывать на ярмарке?</a:t>
            </a:r>
          </a:p>
          <a:p>
            <a:r>
              <a:rPr lang="ru-RU" dirty="0" smtClean="0"/>
              <a:t>Собирайтесь, на оленей удалых садитесь да на ярмарку поспешите!</a:t>
            </a:r>
          </a:p>
          <a:p>
            <a:r>
              <a:rPr lang="ru-RU" dirty="0" smtClean="0"/>
              <a:t>Звучит мелодия «Весёлая ярмарка».</a:t>
            </a:r>
          </a:p>
          <a:p>
            <a:r>
              <a:rPr lang="ru-RU" dirty="0" smtClean="0"/>
              <a:t>Детьми выполняется музыкальное ритмическое движение «Олени».</a:t>
            </a:r>
          </a:p>
          <a:p>
            <a:r>
              <a:rPr lang="ru-RU" dirty="0" smtClean="0"/>
              <a:t>В. : Вот мы и на ярмарке. Мастера-умельцы приготовили много разных товаров и игрушек. Какие товары мы с вами можем показать гостям?</a:t>
            </a:r>
          </a:p>
          <a:p>
            <a:r>
              <a:rPr lang="ru-RU" dirty="0" smtClean="0"/>
              <a:t>Дети показывают и называют поделки народных помыслов, изготовленные ранее:</a:t>
            </a:r>
          </a:p>
          <a:p>
            <a:r>
              <a:rPr lang="ru-RU" dirty="0" smtClean="0"/>
              <a:t> Чайный сервиз «Гжель»</a:t>
            </a:r>
          </a:p>
          <a:p>
            <a:r>
              <a:rPr lang="ru-RU" dirty="0" smtClean="0"/>
              <a:t>Дымковские игрушки – «Барашек», «Конь»</a:t>
            </a:r>
          </a:p>
          <a:p>
            <a:r>
              <a:rPr lang="ru-RU" dirty="0" smtClean="0"/>
              <a:t>Между ними стоит </a:t>
            </a:r>
            <a:r>
              <a:rPr lang="ru-RU" dirty="0" err="1" smtClean="0"/>
              <a:t>Филимоновская</a:t>
            </a:r>
            <a:r>
              <a:rPr lang="ru-RU" dirty="0" smtClean="0"/>
              <a:t> игрушка «Олень»</a:t>
            </a:r>
          </a:p>
          <a:p>
            <a:r>
              <a:rPr lang="ru-RU" dirty="0" smtClean="0"/>
              <a:t>В. : Вы скажите мне:</a:t>
            </a:r>
          </a:p>
          <a:p>
            <a:r>
              <a:rPr lang="ru-RU" dirty="0" smtClean="0"/>
              <a:t>Откуда появилось это чудо?</a:t>
            </a:r>
          </a:p>
          <a:p>
            <a:r>
              <a:rPr lang="ru-RU" dirty="0" smtClean="0"/>
              <a:t>Вам не знакома эта игрушка?</a:t>
            </a:r>
          </a:p>
          <a:p>
            <a:r>
              <a:rPr lang="ru-RU" dirty="0" smtClean="0"/>
              <a:t>Ты откуда пришла к нам такая?</a:t>
            </a:r>
          </a:p>
          <a:p>
            <a:r>
              <a:rPr lang="ru-RU" dirty="0" smtClean="0"/>
              <a:t>Вся простая, без хитрых затей.</a:t>
            </a:r>
          </a:p>
          <a:p>
            <a:r>
              <a:rPr lang="ru-RU" dirty="0" smtClean="0"/>
              <a:t>С длинной шеей и расписная,</a:t>
            </a:r>
          </a:p>
          <a:p>
            <a:r>
              <a:rPr lang="ru-RU" dirty="0" smtClean="0"/>
              <a:t>Для игры и забавы детей.</a:t>
            </a:r>
          </a:p>
          <a:p>
            <a:r>
              <a:rPr lang="ru-RU" dirty="0" smtClean="0"/>
              <a:t>Дети называет вид промысла.</a:t>
            </a:r>
          </a:p>
          <a:p>
            <a:r>
              <a:rPr lang="ru-RU" dirty="0" smtClean="0"/>
              <a:t>В. : Кого она напоминает? Ответы детей.</a:t>
            </a:r>
          </a:p>
          <a:p>
            <a:r>
              <a:rPr lang="ru-RU" dirty="0" smtClean="0"/>
              <a:t>Чем она отличается от Дымковского Оленя?</a:t>
            </a:r>
          </a:p>
          <a:p>
            <a:r>
              <a:rPr lang="ru-RU" dirty="0" smtClean="0"/>
              <a:t>Какими цветными узорами раскрашена?</a:t>
            </a:r>
          </a:p>
          <a:p>
            <a:r>
              <a:rPr lang="ru-RU" dirty="0" smtClean="0"/>
              <a:t>Что необычного в фигуре игрушки?</a:t>
            </a:r>
          </a:p>
          <a:p>
            <a:r>
              <a:rPr lang="ru-RU" dirty="0" smtClean="0"/>
              <a:t>Ответы детей: длинная шея, короткий хвост.</a:t>
            </a:r>
          </a:p>
          <a:p>
            <a:r>
              <a:rPr lang="ru-RU" dirty="0" smtClean="0"/>
              <a:t>В. : Как вы думаете, трудно такую игрушку изготовить?</a:t>
            </a:r>
          </a:p>
          <a:p>
            <a:r>
              <a:rPr lang="ru-RU" dirty="0" smtClean="0"/>
              <a:t>Каким способом?</a:t>
            </a:r>
          </a:p>
          <a:p>
            <a:r>
              <a:rPr lang="ru-RU" dirty="0" smtClean="0"/>
              <a:t>Кто из вас может объяснить?</a:t>
            </a:r>
          </a:p>
          <a:p>
            <a:r>
              <a:rPr lang="ru-RU" dirty="0" smtClean="0"/>
              <a:t>Ответы детей</a:t>
            </a:r>
          </a:p>
          <a:p>
            <a:r>
              <a:rPr lang="ru-RU" dirty="0" smtClean="0"/>
              <a:t>В. : Всё верно. Какие вы внимательные!</a:t>
            </a:r>
          </a:p>
          <a:p>
            <a:r>
              <a:rPr lang="ru-RU" dirty="0" smtClean="0"/>
              <a:t>Предлагаю вам размять наши пальчики.</a:t>
            </a:r>
          </a:p>
          <a:p>
            <a:r>
              <a:rPr lang="ru-RU" dirty="0" smtClean="0"/>
              <a:t>Пальчиковая гимнастика «Олени».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Пальцы сжаты в кулак. Дети приседают.</a:t>
            </a:r>
          </a:p>
          <a:p>
            <a:r>
              <a:rPr lang="ru-RU" i="1" dirty="0" smtClean="0"/>
              <a:t>Раз, два, три, четыре, пять.</a:t>
            </a:r>
            <a:endParaRPr lang="ru-RU" dirty="0" smtClean="0"/>
          </a:p>
          <a:p>
            <a:r>
              <a:rPr lang="ru-RU" i="1" dirty="0" smtClean="0"/>
              <a:t>Вышли олени  погулять.</a:t>
            </a:r>
            <a:endParaRPr lang="ru-RU" dirty="0" smtClean="0"/>
          </a:p>
          <a:p>
            <a:r>
              <a:rPr lang="ru-RU" dirty="0" smtClean="0"/>
              <a:t>Дети разгибают пальцы из кулачка и «пальчики-олени» скачут по полу.</a:t>
            </a:r>
          </a:p>
          <a:p>
            <a:r>
              <a:rPr lang="ru-RU" dirty="0" smtClean="0"/>
              <a:t>Затем пошевелить всеми пальцами.</a:t>
            </a:r>
          </a:p>
          <a:p>
            <a:r>
              <a:rPr lang="ru-RU" i="1" dirty="0" smtClean="0"/>
              <a:t>Вместе весело гуляют,</a:t>
            </a:r>
            <a:endParaRPr lang="ru-RU" dirty="0" smtClean="0"/>
          </a:p>
          <a:p>
            <a:r>
              <a:rPr lang="ru-RU" i="1" dirty="0" smtClean="0"/>
              <a:t>Дружно травушку щипают.</a:t>
            </a:r>
            <a:endParaRPr lang="ru-RU" dirty="0" smtClean="0"/>
          </a:p>
          <a:p>
            <a:r>
              <a:rPr lang="ru-RU" dirty="0" smtClean="0"/>
              <a:t>Собирают пальчики вместе – щиплют травку.</a:t>
            </a:r>
          </a:p>
          <a:p>
            <a:r>
              <a:rPr lang="ru-RU" i="1" dirty="0" smtClean="0"/>
              <a:t>Раз, два, три, четыре, пять,</a:t>
            </a:r>
            <a:endParaRPr lang="ru-RU" dirty="0" smtClean="0"/>
          </a:p>
          <a:p>
            <a:r>
              <a:rPr lang="ru-RU" i="1" dirty="0" smtClean="0"/>
              <a:t>Поскакали все опять.</a:t>
            </a:r>
            <a:endParaRPr lang="ru-RU" dirty="0" smtClean="0"/>
          </a:p>
          <a:p>
            <a:r>
              <a:rPr lang="ru-RU" dirty="0" smtClean="0"/>
              <a:t>Дети разгибают пальцы из кулачка и «пальчики-олени» скачут по полу.</a:t>
            </a:r>
          </a:p>
          <a:p>
            <a:r>
              <a:rPr lang="ru-RU" dirty="0" smtClean="0"/>
              <a:t>Сжимать и разжимать все пальцы в кулак, сформировать крышу дома.</a:t>
            </a:r>
          </a:p>
          <a:p>
            <a:r>
              <a:rPr lang="ru-RU" dirty="0" smtClean="0"/>
              <a:t>2-3 раза</a:t>
            </a:r>
          </a:p>
          <a:p>
            <a:r>
              <a:rPr lang="ru-RU" dirty="0" smtClean="0"/>
              <a:t>В. : Вот и наша мастерская!</a:t>
            </a:r>
          </a:p>
          <a:p>
            <a:r>
              <a:rPr lang="ru-RU" dirty="0" smtClean="0"/>
              <a:t>Занимайте свои рабочие места.</a:t>
            </a:r>
          </a:p>
          <a:p>
            <a:r>
              <a:rPr lang="ru-RU" dirty="0" smtClean="0"/>
              <a:t>Самостоятельное творчество детей.</a:t>
            </a:r>
          </a:p>
          <a:p>
            <a:r>
              <a:rPr lang="ru-RU" dirty="0" smtClean="0"/>
              <a:t>Звучит тихая мелодия.</a:t>
            </a:r>
          </a:p>
          <a:p>
            <a:r>
              <a:rPr lang="ru-RU" dirty="0" smtClean="0"/>
              <a:t>В. : Поможет вам в вашем творчестве подсказка (на мольберте стоит схема последовательности выполнения работы </a:t>
            </a:r>
            <a:r>
              <a:rPr lang="ru-RU" dirty="0" err="1" smtClean="0"/>
              <a:t>Филимоновской</a:t>
            </a:r>
            <a:r>
              <a:rPr lang="ru-RU" dirty="0" smtClean="0"/>
              <a:t> игрушки Оленя»)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Подвижные  игры: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Подвижная игра «Заря-заряница»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Дети встают в круг, руки держат за спиной. Водящий – заря ходит за спиной игроков в кругу с лентой или платочком и говорит:</a:t>
            </a:r>
          </a:p>
          <a:p>
            <a:r>
              <a:rPr lang="ru-RU" dirty="0" smtClean="0"/>
              <a:t>Заря-заряница,</a:t>
            </a:r>
            <a:br>
              <a:rPr lang="ru-RU" dirty="0" smtClean="0"/>
            </a:br>
            <a:r>
              <a:rPr lang="ru-RU" dirty="0" smtClean="0"/>
              <a:t>Красная девица,</a:t>
            </a:r>
            <a:br>
              <a:rPr lang="ru-RU" dirty="0" smtClean="0"/>
            </a:br>
            <a:r>
              <a:rPr lang="ru-RU" dirty="0" smtClean="0"/>
              <a:t>По полю ходила,</a:t>
            </a:r>
            <a:br>
              <a:rPr lang="ru-RU" dirty="0" smtClean="0"/>
            </a:br>
            <a:r>
              <a:rPr lang="ru-RU" dirty="0" smtClean="0"/>
              <a:t>Ключи обронила.</a:t>
            </a:r>
            <a:br>
              <a:rPr lang="ru-RU" dirty="0" smtClean="0"/>
            </a:br>
            <a:r>
              <a:rPr lang="ru-RU" dirty="0" smtClean="0"/>
              <a:t>Ключи золотые, </a:t>
            </a:r>
            <a:br>
              <a:rPr lang="ru-RU" dirty="0" smtClean="0"/>
            </a:br>
            <a:r>
              <a:rPr lang="ru-RU" dirty="0" smtClean="0"/>
              <a:t>Ленты </a:t>
            </a:r>
            <a:r>
              <a:rPr lang="ru-RU" dirty="0" err="1" smtClean="0"/>
              <a:t>голубые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Кольца обвитые –</a:t>
            </a:r>
            <a:br>
              <a:rPr lang="ru-RU" dirty="0" smtClean="0"/>
            </a:br>
            <a:r>
              <a:rPr lang="ru-RU" dirty="0" smtClean="0"/>
              <a:t>За водой пошла!</a:t>
            </a:r>
          </a:p>
          <a:p>
            <a:r>
              <a:rPr lang="ru-RU" dirty="0" smtClean="0"/>
              <a:t>С последними словами заря осторожно кладёт ленту на плечо одному из играющих, который заметив это, берёт ленту, и оба бегут в разные стороны по кругу. Тот, кто добежал первым становится на свободное место в кругу. Тот, кто остался без места становится зарёй и игра повторяется.</a:t>
            </a:r>
          </a:p>
          <a:p>
            <a:r>
              <a:rPr lang="ru-RU" dirty="0" smtClean="0"/>
              <a:t>Бегущие не должны пересекать круг, играющие в кругу не оборачиваются, пока заря выбирает, кому положить на плечо платочек.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Подвижная игра«Хвост дракона»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Хвост дракона - веселая и подвижная игра для детей от пяти лет и старше, развивающая внимание, реакцию и ловкость. В нее играют, в основном, в закрытом помещении — в большой комнате, в спортзале или раздевалке.</a:t>
            </a:r>
            <a:br>
              <a:rPr lang="ru-RU" dirty="0" smtClean="0"/>
            </a:br>
            <a:r>
              <a:rPr lang="ru-RU" dirty="0" smtClean="0"/>
              <a:t>Количество играющих не менее 4 человек (но чем больше, тем интереснее и веселее).</a:t>
            </a:r>
          </a:p>
          <a:p>
            <a:r>
              <a:rPr lang="ru-RU" b="1" dirty="0" smtClean="0"/>
              <a:t>Описание игры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Игроки встают друг за другом, взяв впереди стоящего за талию (как бы образуя дракона/змейку). Стоящий впереди — голова дракона, задний — хвост.</a:t>
            </a:r>
            <a:br>
              <a:rPr lang="ru-RU" dirty="0" smtClean="0"/>
            </a:br>
            <a:r>
              <a:rPr lang="ru-RU" dirty="0" smtClean="0"/>
              <a:t>«Голова» дракона пытается поймать свой «хвост», а «хвост» должен увернуться от «головы», при этом все остальные звенья дракона/змейки не должны расцепляться.</a:t>
            </a:r>
            <a:br>
              <a:rPr lang="ru-RU" dirty="0" smtClean="0"/>
            </a:br>
            <a:r>
              <a:rPr lang="ru-RU" dirty="0" smtClean="0"/>
              <a:t>Когда передний игрок поймает заднего, пойманный становится «головой». Остальные меняются местами по желанию.</a:t>
            </a:r>
            <a:br>
              <a:rPr lang="ru-RU" dirty="0" smtClean="0"/>
            </a:br>
            <a:r>
              <a:rPr lang="ru-RU" dirty="0" smtClean="0"/>
              <a:t>Игра продолжается.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Подвижная игра «Мы веселые ребята»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Цель: Развивать у детей умение выполнять движения по словесному сигналу. Упражнять в беге по определенному направлению с </a:t>
            </a:r>
            <a:r>
              <a:rPr lang="ru-RU" dirty="0" err="1" smtClean="0"/>
              <a:t>увертыванием</a:t>
            </a:r>
            <a:r>
              <a:rPr lang="ru-RU" dirty="0" smtClean="0"/>
              <a:t>. Способствовать развитию речи.</a:t>
            </a:r>
          </a:p>
          <a:p>
            <a:r>
              <a:rPr lang="ru-RU" dirty="0" smtClean="0"/>
              <a:t>Описание: Дети стоят на одной стороне площадки. Перед ними проводится черта. На противоположной стороне также проводится черта. Сбоку от детей, на середине, между двумя линиями, находится </a:t>
            </a:r>
            <a:r>
              <a:rPr lang="ru-RU" dirty="0" err="1" smtClean="0"/>
              <a:t>ловишка</a:t>
            </a:r>
            <a:r>
              <a:rPr lang="ru-RU" dirty="0" smtClean="0"/>
              <a:t>, назначенный воспитателем. Дети хором произносят: «Мы веселые ребята, любим бегать и скакать, ну, попробуй нас догнать. Раз, два, три- лови!» После слова «лови», дети перебегают на другую сторону площадки, а </a:t>
            </a:r>
            <a:r>
              <a:rPr lang="ru-RU" dirty="0" err="1" smtClean="0"/>
              <a:t>ловишка</a:t>
            </a:r>
            <a:r>
              <a:rPr lang="ru-RU" dirty="0" smtClean="0"/>
              <a:t> догоняет бегущих. Тот, кого </a:t>
            </a:r>
            <a:r>
              <a:rPr lang="ru-RU" dirty="0" err="1" smtClean="0"/>
              <a:t>ловишка</a:t>
            </a:r>
            <a:r>
              <a:rPr lang="ru-RU" dirty="0" smtClean="0"/>
              <a:t> дотронулся, прежде чем играющий пересек черту, считается пойманным и садится возле </a:t>
            </a:r>
            <a:r>
              <a:rPr lang="ru-RU" dirty="0" err="1" smtClean="0"/>
              <a:t>ловишки</a:t>
            </a:r>
            <a:r>
              <a:rPr lang="ru-RU" dirty="0" smtClean="0"/>
              <a:t>. После 2-3 перебежек производится пересчет пойманных и выбирается новый </a:t>
            </a:r>
            <a:r>
              <a:rPr lang="ru-RU" dirty="0" err="1" smtClean="0"/>
              <a:t>ловишка</a:t>
            </a:r>
            <a:r>
              <a:rPr lang="ru-RU" dirty="0" smtClean="0"/>
              <a:t>. Правила: Перебегать на другую сторону можно только после слова «лови». Тот, до кого дотронулся </a:t>
            </a:r>
            <a:r>
              <a:rPr lang="ru-RU" dirty="0" err="1" smtClean="0"/>
              <a:t>ловишка</a:t>
            </a:r>
            <a:r>
              <a:rPr lang="ru-RU" dirty="0" smtClean="0"/>
              <a:t> отходит в сторону. Того, кто перебежал на другую сторону, за черту, ловить нельзя. Варианты: Ввести второго </a:t>
            </a:r>
            <a:r>
              <a:rPr lang="ru-RU" dirty="0" err="1" smtClean="0"/>
              <a:t>ловишку</a:t>
            </a:r>
            <a:r>
              <a:rPr lang="ru-RU" dirty="0" smtClean="0"/>
              <a:t>. На пути убегающих- преграда- бег между предметами.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Подвижная игра «Филин и пташки»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Цель. Закрепить умение спрыгивать с предметов приподнятых над землей, быстро ориентироваться в пространстве. Действовать согласно правилам игры.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Ход игры: Играющие выбирают филина, он уходит в свое гнездо. Подражая крику той птицы, которую выбрали, играющие летают по площадке.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сигнал «Филин!» все птицы стараются улететь в свои гнезда. Если филин успеет кого-то поймать, то он должен угадать какая птица, и только тогда пойманный становиться филином. </a:t>
            </a:r>
          </a:p>
          <a:p>
            <a:r>
              <a:rPr lang="ru-RU" dirty="0" smtClean="0"/>
              <a:t>Указания к проведению. </a:t>
            </a:r>
          </a:p>
          <a:p>
            <a:r>
              <a:rPr lang="ru-RU" dirty="0" smtClean="0"/>
              <a:t>Перед началом игры дети выбирают для себя названия тех птиц, голосу которых они смогут подражать (например: голубь, ворона, воробей, синица, журавель и т.д.) Гнезда птиц и филина лучше выбирать на высоких предметах (на пнях, скамейках и т.д.). Птицы от филина прячутся каждая в своем гнезде.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Подвижная игра «Нос </a:t>
            </a:r>
            <a:r>
              <a:rPr lang="ru-RU" b="1" dirty="0" err="1" smtClean="0"/>
              <a:t>нос</a:t>
            </a:r>
            <a:r>
              <a:rPr lang="ru-RU" b="1" dirty="0" smtClean="0"/>
              <a:t>, </a:t>
            </a:r>
            <a:r>
              <a:rPr lang="ru-RU" b="1" dirty="0" err="1" smtClean="0"/>
              <a:t>нос</a:t>
            </a:r>
            <a:r>
              <a:rPr lang="ru-RU" b="1" dirty="0" smtClean="0"/>
              <a:t> рот»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Игроки сидят кружком, посередине ведущий. Он говорит: «Нос, нос, нос, рот». Произнося первый три слова, он берется за нос, а при четвертом вместо рта дотрагивается до другой части головы. Сидящие кружком должны делать все, как говорит, а не как делает ведущий, и не дать себя сбить. Кто ошибется, выбывает из игры. Выигрывает самый внимательный.</a:t>
            </a:r>
          </a:p>
          <a:p>
            <a:endParaRPr lang="ru-RU" b="1" dirty="0" smtClean="0"/>
          </a:p>
          <a:p>
            <a:r>
              <a:rPr lang="ru-RU" b="1" dirty="0" smtClean="0"/>
              <a:t>Пальчиковая игра «Наш  дом»</a:t>
            </a:r>
          </a:p>
          <a:p>
            <a:endParaRPr lang="ru-RU" dirty="0" smtClean="0"/>
          </a:p>
          <a:p>
            <a:r>
              <a:rPr lang="ru-RU" b="1" dirty="0" smtClean="0"/>
              <a:t>На поляне дом стоит,   </a:t>
            </a:r>
            <a:r>
              <a:rPr lang="ru-RU" dirty="0" smtClean="0"/>
              <a:t>(Пальцы обеих рук делают «крышу»)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Ну, а к дому путь закрыт.   (</a:t>
            </a:r>
            <a:r>
              <a:rPr lang="ru-RU" dirty="0" smtClean="0"/>
              <a:t>Руки повернуты ладонями к груди, средние пальцы соприкасаются, большие - вверх – «ворота»)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Мы ворота открываем,  </a:t>
            </a:r>
            <a:r>
              <a:rPr lang="ru-RU" dirty="0" smtClean="0"/>
              <a:t>(Ладони разворачиваются)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этот домик приглашаем.</a:t>
            </a:r>
            <a:r>
              <a:rPr lang="ru-RU" dirty="0" smtClean="0"/>
              <a:t>   («Крыша»)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Подвижная  игра «Заря  заряница»  «Передай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тюбитейку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Подвижная игра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«Ручеек»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9539.JPG"/>
          <p:cNvPicPr>
            <a:picLocks noChangeAspect="1"/>
          </p:cNvPicPr>
          <p:nvPr/>
        </p:nvPicPr>
        <p:blipFill>
          <a:blip r:embed="rId2" cstate="print"/>
          <a:srcRect l="19167" t="2222" b="16667"/>
          <a:stretch>
            <a:fillRect/>
          </a:stretch>
        </p:blipFill>
        <p:spPr>
          <a:xfrm>
            <a:off x="1981200" y="3886200"/>
            <a:ext cx="4293326" cy="2819400"/>
          </a:xfrm>
          <a:prstGeom prst="rect">
            <a:avLst/>
          </a:prstGeom>
        </p:spPr>
      </p:pic>
      <p:pic>
        <p:nvPicPr>
          <p:cNvPr id="7" name="Рисунок 6" descr="IMG_9555.JPG"/>
          <p:cNvPicPr>
            <a:picLocks noChangeAspect="1"/>
          </p:cNvPicPr>
          <p:nvPr/>
        </p:nvPicPr>
        <p:blipFill>
          <a:blip r:embed="rId3" cstate="print"/>
          <a:srcRect b="32275"/>
          <a:stretch>
            <a:fillRect/>
          </a:stretch>
        </p:blipFill>
        <p:spPr>
          <a:xfrm>
            <a:off x="457200" y="1143000"/>
            <a:ext cx="3657600" cy="2667000"/>
          </a:xfrm>
          <a:prstGeom prst="rect">
            <a:avLst/>
          </a:prstGeom>
        </p:spPr>
      </p:pic>
      <p:pic>
        <p:nvPicPr>
          <p:cNvPr id="8" name="Рисунок 7" descr="IMG_9570.JPG"/>
          <p:cNvPicPr>
            <a:picLocks noChangeAspect="1"/>
          </p:cNvPicPr>
          <p:nvPr/>
        </p:nvPicPr>
        <p:blipFill>
          <a:blip r:embed="rId4" cstate="print"/>
          <a:srcRect l="8333" t="6875" r="2500" b="6875"/>
          <a:stretch>
            <a:fillRect/>
          </a:stretch>
        </p:blipFill>
        <p:spPr>
          <a:xfrm>
            <a:off x="4495800" y="1219200"/>
            <a:ext cx="3657600" cy="2568102"/>
          </a:xfrm>
          <a:prstGeom prst="rect">
            <a:avLst/>
          </a:prstGeom>
        </p:spPr>
      </p:pic>
      <p:pic>
        <p:nvPicPr>
          <p:cNvPr id="9" name="Рисунок 8" descr="IMG_9555.JPG"/>
          <p:cNvPicPr>
            <a:picLocks noChangeAspect="1"/>
          </p:cNvPicPr>
          <p:nvPr/>
        </p:nvPicPr>
        <p:blipFill>
          <a:blip r:embed="rId3" cstate="print"/>
          <a:srcRect b="32275"/>
          <a:stretch>
            <a:fillRect/>
          </a:stretch>
        </p:blipFill>
        <p:spPr>
          <a:xfrm>
            <a:off x="609600" y="1295400"/>
            <a:ext cx="36576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Актуальность проблемы духовно-нравственного и патриотического воспитания связана с тем, что в современном мире человек живет и развивается, окруженный множеством разнообразных источников сильного воздействия на него как позитивного, так и негативного характера, которые ежедневно обрушиваются на неокрепший интеллект и чувства молодого человека, на его формирующуюся сферу нравственности. В МБДОУ № 362  средней группе обучаются дети, среди которых имеются дети разной национальности. </a:t>
            </a:r>
            <a:br>
              <a:rPr lang="ru-RU" dirty="0" smtClean="0"/>
            </a:br>
            <a:r>
              <a:rPr lang="ru-RU" dirty="0" smtClean="0"/>
              <a:t>В современных условиях очевидна необходимость разработки и реализации новых подходов гражданского и патриотического воспитания.                Важно донести до создания воспитанников: образы, воспитывающие мужество, смелость, самоотверженность, героизм, а также уважение к государственной символике, любовь к родному городу, краю, Родине, многонациональным народам России, мировоззрение педагогов, их личный пример, взгляды суждения, активная жизненная позиция – самые сильнодействующие факторы воспитания. Ребёнок, ставший участником проекта, реализует свои возможности в разных видах деятельности. В народной подвижной игре, при беседах и рассказывании сказок разных народов России активизируется монологическая речь, поощряется словотворчество, желание высказаться. В изобразительной деятельности дети знакомятся с различными костюмами народов России. В музыкальной деятельности дети знакомятся с фольклором народов России. Всё это позволяет ребёнку прочувствовать наиболее глубоко чувство гражданственности и патриотизма.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Художественно эстетическая деятельность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y96k2BcFpE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3810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P1a9MMwAhR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3943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стенгазета «Флаг 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0" y="3276601"/>
            <a:ext cx="4876800" cy="11430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Лепка</a:t>
            </a:r>
            <a:r>
              <a:rPr lang="ru-RU" sz="2800" dirty="0" smtClean="0"/>
              <a:t> «</a:t>
            </a:r>
            <a:r>
              <a:rPr lang="ru-RU" sz="2800" dirty="0" err="1" smtClean="0"/>
              <a:t>Тюбитейка</a:t>
            </a:r>
            <a:r>
              <a:rPr lang="ru-RU" sz="2800" dirty="0" smtClean="0"/>
              <a:t>» </a:t>
            </a:r>
            <a:r>
              <a:rPr lang="ru-RU" sz="2800" dirty="0" smtClean="0"/>
              <a:t>татарская»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пользователь\Desktop\gJpnqqfsp9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xVb_T-FUGP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9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914400"/>
            <a:ext cx="3886200" cy="2286000"/>
          </a:xfrm>
          <a:prstGeom prst="rect">
            <a:avLst/>
          </a:prstGeom>
        </p:spPr>
      </p:pic>
      <p:pic>
        <p:nvPicPr>
          <p:cNvPr id="8" name="Рисунок 7" descr="20171102_1046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3725826"/>
            <a:ext cx="3505200" cy="275117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«Рассматривание наглядно – демонстрационный материал»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soX1U_owM-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8VTC2pIeXf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0"/>
            <a:ext cx="35798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Интегрированная  непрерывная  деятельность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Народного Единства» 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гимн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пользователь\Desktop\AdKYnZnJe7M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436" t="5459" r="5730" b="36725"/>
          <a:stretch>
            <a:fillRect/>
          </a:stretch>
        </p:blipFill>
        <p:spPr bwMode="auto">
          <a:xfrm>
            <a:off x="381000" y="1371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9516.JPG"/>
          <p:cNvPicPr>
            <a:picLocks noChangeAspect="1"/>
          </p:cNvPicPr>
          <p:nvPr/>
        </p:nvPicPr>
        <p:blipFill>
          <a:blip r:embed="rId3" cstate="print"/>
          <a:srcRect t="18889" r="3333"/>
          <a:stretch>
            <a:fillRect/>
          </a:stretch>
        </p:blipFill>
        <p:spPr>
          <a:xfrm>
            <a:off x="2971800" y="3581400"/>
            <a:ext cx="5867400" cy="29717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 «Народные промыслы»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3505200"/>
            <a:ext cx="8229600" cy="2697163"/>
          </a:xfrm>
        </p:spPr>
        <p:txBody>
          <a:bodyPr/>
          <a:lstStyle/>
          <a:p>
            <a:r>
              <a:rPr lang="ru-RU" sz="2800" dirty="0" smtClean="0"/>
              <a:t>Восприятие художественной литературы «Народные сказки»</a:t>
            </a:r>
          </a:p>
          <a:p>
            <a:endParaRPr lang="ru-RU" dirty="0"/>
          </a:p>
        </p:txBody>
      </p:sp>
      <p:pic>
        <p:nvPicPr>
          <p:cNvPr id="4" name="Рисунок 3" descr="C:\Users\пользователь\Desktop\YMyFIEUMsU0.jpg"/>
          <p:cNvPicPr/>
          <p:nvPr/>
        </p:nvPicPr>
        <p:blipFill>
          <a:blip r:embed="rId2" cstate="print"/>
          <a:srcRect l="6574" t="7045" r="5075" b="25455"/>
          <a:stretch>
            <a:fillRect/>
          </a:stretch>
        </p:blipFill>
        <p:spPr bwMode="auto">
          <a:xfrm>
            <a:off x="838200" y="8382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cVUg6lMXOQw.jpg"/>
          <p:cNvPicPr/>
          <p:nvPr/>
        </p:nvPicPr>
        <p:blipFill>
          <a:blip r:embed="rId3" cstate="print"/>
          <a:srcRect l="14286" t="10789" r="21990" b="26316"/>
          <a:stretch>
            <a:fillRect/>
          </a:stretch>
        </p:blipFill>
        <p:spPr bwMode="auto">
          <a:xfrm>
            <a:off x="4419600" y="4114800"/>
            <a:ext cx="4267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«Угадай национальный костюм»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игры: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Приобщить детей к знанию мордовского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национального костюма и национальных костюмов народов России.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Закрепить знания об особенностях мордовского национального костюма и его элементах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Учить детей находить сходство и отличие национального костюма с другой национальной одеждой.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работа: Рассматривание иллюстраций людей и кукол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национальных костюмах.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Ход игры: Перед ребенком выкладываются карточки с изображением людей в национальных костюмах. Среди всех предложенных ребенку необходимо выбрать мордовский национальный костюм. После того как ребенок отгадал национальный костюм, можно задать ему несколько вопросов: как ты узнал мордовский национальный костюм? Какие особенности присутствуют в костюме мордвы? Какие сходства и отличия есть между костюмами?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.xn----7sbflysec5b5b.xn--p1ai/u/pic/18/a8d7c8b26811e6b9b1dc5655695994/-/38221871%20%281%2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086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ru-RU" sz="3400" dirty="0" smtClean="0"/>
              <a:t>Уважаемые родители, предлагаю информацию, которая поможет вам и вашим детям познакомиться с важными историческими событиями из летописи нашей Родины.</a:t>
            </a:r>
          </a:p>
          <a:p>
            <a:pPr fontAlgn="base">
              <a:buNone/>
            </a:pPr>
            <a:r>
              <a:rPr lang="ru-RU" sz="3400" dirty="0" smtClean="0"/>
              <a:t>Не так давно в нашем календаре появился праздник - День народного единства, который отмечается 4 ноября. Идеи, заложенные в нем, пронизаны все страницы летописи государства российского, начиная с его зарождения.</a:t>
            </a:r>
          </a:p>
          <a:p>
            <a:pPr fontAlgn="base">
              <a:buNone/>
            </a:pPr>
            <a:r>
              <a:rPr lang="ru-RU" sz="3400" dirty="0" smtClean="0"/>
              <a:t>Истоки праздника восходят к славным и героическим событиям 1612 года, когда народное ополчение под предводительством Кузьмы Минина и Дмитрия Пожарского освободили Москву от иностранных интервентов.</a:t>
            </a:r>
          </a:p>
          <a:p>
            <a:pPr fontAlgn="base">
              <a:buNone/>
            </a:pPr>
            <a:r>
              <a:rPr lang="ru-RU" sz="3400" dirty="0" smtClean="0"/>
              <a:t>Праздник связан с окончанием Смутного времени в России в XVII веке. Смутное время - период со смерти в 1584 г. царя Ивана Грозного и до 1613 г., когда на русском престоле воцарился первый из династии Романовых, - было эпохой глубокого кризиса Московского государства, вызванного пресечением царской династии Рюриковичей.</a:t>
            </a:r>
          </a:p>
          <a:p>
            <a:pPr fontAlgn="base">
              <a:buNone/>
            </a:pPr>
            <a:r>
              <a:rPr lang="ru-RU" sz="3400" dirty="0" smtClean="0"/>
              <a:t>Династический кризис вскоре перерос в национально-государственный. Единое русское государство распалось, появились многочисленные самозванцы. Повсеместные грабежи, разбой, воровство, мздоимство, повальное пьянство поразили страну.</a:t>
            </a:r>
          </a:p>
          <a:p>
            <a:pPr fontAlgn="base">
              <a:buNone/>
            </a:pPr>
            <a:r>
              <a:rPr lang="ru-RU" sz="3400" dirty="0" smtClean="0"/>
              <a:t>В это тяжелое для России время патриарх </a:t>
            </a:r>
            <a:r>
              <a:rPr lang="ru-RU" sz="3400" dirty="0" err="1" smtClean="0"/>
              <a:t>Гермоген</a:t>
            </a:r>
            <a:r>
              <a:rPr lang="ru-RU" sz="3400" dirty="0" smtClean="0"/>
              <a:t> призвал русский народ встать на защиту православия и изгнать польских захватчиков из Москвы. "Пора положить душу свою за Дом Пресвятой Богородицы!" - писал патриарх. Его призыв был подхвачен русскими людьми. Началось широкое патриотическое движение за освобождение столицы от поляков.</a:t>
            </a:r>
          </a:p>
          <a:p>
            <a:pPr fontAlgn="base">
              <a:buNone/>
            </a:pPr>
            <a:r>
              <a:rPr lang="ru-RU" sz="3400" dirty="0" smtClean="0"/>
              <a:t>В сентябре 1611 г. мелкий "торговый человек", нижегородский земский староста Кузьма Минин обратился к горожанам с призывом создать народное ополчение. На городской сходке он произнес свою знаменитую речь: "Православные люди, похотим помочь Московскому государству, не пожалеем животов наших, да не токмо животов - дворы свои продадим, жен, детей заложим и будем бить челом, чтобы кто-нибудь стал у нас начальником. И какая хвала будет всем нам от Русской земли, что от такого малого города, как наш, произойдет такое великое дело".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67000"/>
            <a:ext cx="8229600" cy="381000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По призыву Минина горожане добровольно давали на создание земского ополчения "третью деньгу". Но добровольных взносов было недостаточно. Поэтому был объявлен принудительный сбор "пятой деньги": каждый должен был внести в казну ополчения пятую часть своих доходов на жалованье служилым людям.</a:t>
            </a:r>
          </a:p>
          <a:p>
            <a:pPr fontAlgn="base"/>
            <a:r>
              <a:rPr lang="ru-RU" dirty="0" smtClean="0"/>
              <a:t>По предложению Минина на пост главного воеводы был приглашен 30-летний новгородский князь Дмитрий Пожарский. Пожарский не сразу принял предложение, согласился быть воеводой при условии, что горожане сами выберут ему помощника, который начальствовал бы над казной ополчения. И Минин стал "выборным человеком всею землею". Так во главе второго земского ополчения стали два человека, избранные народом и облеченные его полным доверием.</a:t>
            </a:r>
          </a:p>
          <a:p>
            <a:endParaRPr lang="ru-RU" dirty="0"/>
          </a:p>
        </p:txBody>
      </p:sp>
      <p:pic>
        <p:nvPicPr>
          <p:cNvPr id="4" name="Рисунок 3" descr="http://i.xn----7sbflysec5b5b.xn--p1ai/u/71/b43448b26811e6832ac8ff172a85ca/-/medium42621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229600" cy="55626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Под знамена Пожарского и Минина собралось огромное по тому времени войско - более 10 тысяч служилых поместных людей, до 3 тысяч казаков, более тысячи стрельцов и множество "даточных людей" из крестьян.</a:t>
            </a:r>
          </a:p>
          <a:p>
            <a:pPr fontAlgn="base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Во всенародном ополчении, в освобождении Русской земли от иноземных захватчиков участвовали представители всех сословий и всех народов, входивших в состав русской державы.</a:t>
            </a:r>
          </a:p>
          <a:p>
            <a:pPr fontAlgn="base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чудотворной иконой Казанской Божией Матери, явленной в 1579 г., Нижегородское земское ополчение сумело 4 ноября 1612 г. взять штурмом Китай-город и изгнать поляков из Москвы.</a:t>
            </a:r>
          </a:p>
          <a:p>
            <a:pPr fontAlgn="base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Эта победа послужила мощным импульсом для возрождения российского государства. А икона стала предметом особого почитания.</a:t>
            </a:r>
          </a:p>
          <a:p>
            <a:pPr fontAlgn="base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 конце февраля 1613 г. Земский собор, куда входили представители всех сословий страны - дворянство, боярство, духовенство, казачество, стрельцы, черносошные крестьяне и делегаты от многих русских городов, избрал новым царем Михаила Романова (сына митрополита Филарета), первого русского царя из династии Романовых. Земский собор 1613 года стал окончательной победой над Смутой, торжеством православия и национального единства.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Проблема</a:t>
            </a:r>
          </a:p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Проблема патриотического воспитания детей дошкольного возраста в том, что патриотические чувства в этом возрасте ситуативные. То есть детей может взволновать только что услышанный рассказ о разнообразных народах России, но затем эти впечатления откладываются в душе, и возникшее чувство может угаснуть.</a:t>
            </a:r>
          </a:p>
          <a:p>
            <a:pPr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    ЦЕЛЬ  ПРОЕКТА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формировать у детей понятия «МЫ - РОССИЯНЕ» - единый многонациональный народ нашей общей родины – России;</a:t>
            </a: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воспитывать у детей чувство глубокого уважения к культурным и национальным традициям народов, проживающих на территории Российской Федерации, чувство дружбы и взаимопонимания между представителями разных национальностей;</a:t>
            </a: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знакомить с разными народами, проживающими на территории РФ, их традициями, национальным костюмом, достопримечательностями,</a:t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песнями и танцами.</a:t>
            </a:r>
          </a:p>
          <a:p>
            <a:pPr lvl="0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Создать в детском учреждении предметно-развивающую среду, способствующую этому воспитанию.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3400" dirty="0" smtClean="0"/>
              <a:t>Уверенность, что благодаря именно иконе Казанской Божией Матери была одержана победа, была столь глубока, что князь Пожарский на собственные деньги специально выстроил на краю Красной площади Казанский собор. С тех пор Казанскую икону начали почитать не только как покровительницу дома Романовых, но по указу царя Алексея Михайловича, правящего в 1645-1676 гг., было установлено обязательное празднование 4 ноября как дня благодарности Пресвятой Богородице за ее помощь в освобождении России от поляков (отмечался до 1917 г.). В церковный календарь этот день вошел как Празднование Казанской иконе Божией Матери в память избавления Москвы и России от поляков в 1612 г.</a:t>
            </a:r>
          </a:p>
          <a:p>
            <a:pPr fontAlgn="base"/>
            <a:r>
              <a:rPr lang="ru-RU" sz="3400" dirty="0" smtClean="0"/>
              <a:t>Благодаря всему победа стала возможной тому, что русские люди смогли проявить всю мощь, силу и отвагу, выстоять мужественно и стойко в бою, достичь высот человеческого духа, раскрыть свой неисчерпаемый нравственный потенциал. Российский народ объединил свои силы и встал на защиту своей Отчизны, понимая всю ответственность перед судьбой страны и последующих поколений. И не было преграды, которую ему не удалось преодолеть за прошедшее с тех пор время.</a:t>
            </a:r>
          </a:p>
          <a:p>
            <a:pPr fontAlgn="base"/>
            <a:r>
              <a:rPr lang="ru-RU" sz="3400" dirty="0" smtClean="0"/>
              <a:t>В нашей стране произошло немало важных событий, и все они снова и снова подтверждали, что сила российского народа в его единении. Годы не властны над величием и героизмом русского народа, над его сплоченностью и единением в самые тяжелые времена. Могущество нашей державы помогло выстоять в самые жестокие и суровые дни Второй Мировой войны. День народного единства признан напомнить, что россияне, принадлежащие к разным социальным группам, национальностям, вероисповеданиям - это единый народ с общей исторической судьбой и одним будущим. Славные героические свершения предков всегда будут служить нам примером солидарности и патриотизма.</a:t>
            </a:r>
          </a:p>
          <a:p>
            <a:pPr fontAlgn="base"/>
            <a:r>
              <a:rPr lang="ru-RU" sz="3400" dirty="0" smtClean="0"/>
              <a:t>Мы и сегодня понимаем, как важно укреплять согласие народа и гражданскую солидарность, ведь именно в этом заключается залог благополучия нашей родины. Пусть этот праздник станет днем торжества нашего единства во имя справедливости добра и процветания Отечества.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Побеседуйте с ребенком о нашей Родине и предложите ответить на следующие вопросы: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•       Как называется наша Родина? (Наша Родина называется Россия, или Российская Федерация.)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•       Какие народы живут в России? (В России живут разные народы, но основное население – русские.)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•       Как называется главный город нашей страны? (Главный город нашей страны – Москва. Это столица нашей Родины.)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          Какие еще города есть в России? (Санкт-Петербург, Новгород, Нижний Новгород, Рязань, Орел, Омск, Челябинск.)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 Рассмотрите с детьми символику нашей Родины: герб, флаг. Объясните их значение. Пусть ребёнок расскажет о них, дополняйте рассказ, расширяйте знания.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Помогите ребенку объяснить смысл поговорки «Человек без Родины что соловей без песни». (У каждого человека есть Родина, которую он любит и скучает по ней, когда находится далеко от нее.)</a:t>
            </a:r>
          </a:p>
          <a:p>
            <a:pPr fontAlgn="base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Напомните ребёнку, что 4 ноября вся наша страна будет отмечать День народного единства. Это праздник патриотизма, взаимопомощи и единения всех российских народов.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pPr lvl="0"/>
            <a:r>
              <a:rPr lang="ru-RU" dirty="0" smtClean="0"/>
              <a:t>Формировать представления о Родине — России;</a:t>
            </a:r>
          </a:p>
          <a:p>
            <a:pPr lvl="0"/>
            <a:r>
              <a:rPr lang="ru-RU" dirty="0" smtClean="0"/>
              <a:t>формировать первоначальные представления о государстве, его символах (флаг, герб, гимн);</a:t>
            </a:r>
          </a:p>
          <a:p>
            <a:pPr lvl="0"/>
            <a:r>
              <a:rPr lang="ru-RU" dirty="0" smtClean="0"/>
              <a:t>закреплять и расширять представления о столице России – Москве;</a:t>
            </a:r>
          </a:p>
          <a:p>
            <a:pPr lvl="0"/>
            <a:r>
              <a:rPr lang="ru-RU" dirty="0" smtClean="0"/>
              <a:t>о государственных праздниках, о собственной принадлежности к государству;</a:t>
            </a:r>
          </a:p>
          <a:p>
            <a:pPr lvl="0"/>
            <a:r>
              <a:rPr lang="ru-RU" dirty="0" smtClean="0"/>
              <a:t>воспитывать любовь к своей стране, гражданскую ответственность, чувства патриотизма и гордости за Родину.</a:t>
            </a:r>
          </a:p>
          <a:p>
            <a:pPr lvl="0"/>
            <a:r>
              <a:rPr lang="ru-RU" dirty="0" smtClean="0"/>
              <a:t>формировать представление о России как о многонациональном государстве, но единой стране.</a:t>
            </a:r>
          </a:p>
          <a:p>
            <a:pPr lvl="0"/>
            <a:r>
              <a:rPr lang="ru-RU" dirty="0" smtClean="0"/>
              <a:t>обобщить и расширить знания детей о традициях, обычаях, праздниках, играх, кухни, костюмах, сказках народов России.</a:t>
            </a:r>
          </a:p>
          <a:p>
            <a:pPr lvl="0"/>
            <a:r>
              <a:rPr lang="ru-RU" dirty="0" smtClean="0"/>
              <a:t>познакомить детей с разнообразными природно-климатическими зонами, флорой и фауной подчеркивая тесную   связь окружающего мира с жизнью человека;</a:t>
            </a:r>
          </a:p>
          <a:p>
            <a:pPr lvl="0"/>
            <a:r>
              <a:rPr lang="ru-RU" dirty="0" smtClean="0"/>
              <a:t>воспитывать уважение к людям разных национальностей и их обычаям; приобщать к истокам народной культуры.</a:t>
            </a:r>
          </a:p>
          <a:p>
            <a:pPr lvl="0"/>
            <a:r>
              <a:rPr lang="ru-RU" dirty="0" smtClean="0"/>
              <a:t>формировать культуру межличностного взаимодействия детей в группе.</a:t>
            </a:r>
          </a:p>
          <a:p>
            <a:pPr lvl="0"/>
            <a:r>
              <a:rPr lang="ru-RU" dirty="0" smtClean="0"/>
              <a:t>развивать творческие способности дошкольников к различным видам деятельности.</a:t>
            </a:r>
          </a:p>
          <a:p>
            <a:pPr lvl="0"/>
            <a:r>
              <a:rPr lang="ru-RU" dirty="0" smtClean="0"/>
              <a:t>развивать интерес к страноведческим знаниям.</a:t>
            </a:r>
          </a:p>
          <a:p>
            <a:pPr lvl="0"/>
            <a:r>
              <a:rPr lang="ru-RU" dirty="0" smtClean="0"/>
              <a:t>развивать умения рассуждать, сопоставлять, делать выводы.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1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воспитанники средней группы.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Предмет-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любовь к Родине</a:t>
            </a:r>
          </a:p>
          <a:p>
            <a:pPr fontAlgn="base">
              <a:buNone/>
            </a:pPr>
            <a:r>
              <a:rPr lang="ru-RU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к Родине – самое великое и дорогое, глубокое и сильное чувство.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стать патриотом, человек должен ощутить духовную связь со своим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народом, принять его язык, культуру. Родная культура, как отец и мать,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стать неотъемлемой частью души ребенка. помня об этом, мы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стремимся воспитать у детей любовь и уважение к столице Родины, к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народным традициям, фольклору,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Предполагаемый результат:</a:t>
            </a:r>
            <a:endParaRPr lang="ru-RU" dirty="0" smtClean="0"/>
          </a:p>
          <a:p>
            <a:pPr lvl="0"/>
            <a:r>
              <a:rPr lang="ru-RU" dirty="0" smtClean="0"/>
              <a:t>Освоение доступных знаний об истории родного Отечества.</a:t>
            </a:r>
          </a:p>
          <a:p>
            <a:pPr lvl="0"/>
            <a:r>
              <a:rPr lang="ru-RU" dirty="0" smtClean="0"/>
              <a:t>Приобретение детьми дошкольного возраста навыков социального общения со взрослыми.</a:t>
            </a:r>
          </a:p>
          <a:p>
            <a:pPr lvl="0"/>
            <a:r>
              <a:rPr lang="ru-RU" dirty="0" smtClean="0"/>
              <a:t>Проявление внимания и уважения к людям разной национальности.</a:t>
            </a:r>
          </a:p>
          <a:p>
            <a:pPr lvl="0"/>
            <a:r>
              <a:rPr lang="ru-RU" dirty="0" smtClean="0"/>
              <a:t>Пополнение знаний о народах России.</a:t>
            </a:r>
          </a:p>
          <a:p>
            <a:pPr lvl="0"/>
            <a:r>
              <a:rPr lang="ru-RU" dirty="0" smtClean="0"/>
              <a:t>Представление о некоторых традициях, обычаях, праздниках разных народов  России.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1.Подготовительный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Информационно-накопительный: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интереса детей, родителей, сотрудников ДОУ для определения целей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   опрос  детей на знание о многонациональности  народов проживающих на территории России;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Консультации для родителей  «Единстве сила наша»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и анализ методической, научно-популярной, детской и художественной литературы для взрослых и детей, иллюстрированный материал по тематике  «День народного единства»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«Костюмы, традиции  разных народов»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 магнитики    «Города  России».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методической и художественной литературы,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цикла тематических  занятий;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наглядного- дидактического материала  по теме;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песен, стихов,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поговорок народов России;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 «Народные  сказки»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8">
      <a:dk1>
        <a:sysClr val="windowText" lastClr="000000"/>
      </a:dk1>
      <a:lt1>
        <a:sysClr val="window" lastClr="FFFFFF"/>
      </a:lt1>
      <a:dk2>
        <a:srgbClr val="ACC1E8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ACC1E8"/>
      </a:accent6>
      <a:hlink>
        <a:srgbClr val="D2611C"/>
      </a:hlink>
      <a:folHlink>
        <a:srgbClr val="ACC1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452</TotalTime>
  <Words>3232</Words>
  <Application>Microsoft Office PowerPoint</Application>
  <PresentationFormat>Экран (4:3)</PresentationFormat>
  <Paragraphs>440</Paragraphs>
  <Slides>52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Эркер</vt:lpstr>
      <vt:lpstr>Педагогический проект  «В единстве народов сила России» </vt:lpstr>
      <vt:lpstr>Введение</vt:lpstr>
      <vt:lpstr>Сроки реализации проекта</vt:lpstr>
      <vt:lpstr>   АКТУАЛЬНОСТЬ ПРОЕКТА:  </vt:lpstr>
      <vt:lpstr>Слайд 5</vt:lpstr>
      <vt:lpstr>Слайд 6</vt:lpstr>
      <vt:lpstr>Слайд 7</vt:lpstr>
      <vt:lpstr>Слайд 8</vt:lpstr>
      <vt:lpstr>Этапы реализации проекта 1.Подготовительный этап  </vt:lpstr>
      <vt:lpstr>Подобраны наглядно-дидактические материалы для ознакомления дошкольников с разнообразием народными промыслами </vt:lpstr>
      <vt:lpstr>2. Основной этап </vt:lpstr>
      <vt:lpstr>Перспективный план </vt:lpstr>
      <vt:lpstr>Слайд 13</vt:lpstr>
      <vt:lpstr>Слайд 14</vt:lpstr>
      <vt:lpstr>Слайд 15</vt:lpstr>
      <vt:lpstr>Слайд 16</vt:lpstr>
      <vt:lpstr>Слайд 17</vt:lpstr>
      <vt:lpstr>Слайд 18</vt:lpstr>
      <vt:lpstr>3.Заключительный этап </vt:lpstr>
      <vt:lpstr>    Оценка эффективности реализации проекта </vt:lpstr>
      <vt:lpstr>             Приложение Конспект непрерывной  образовательной  деятельности с детьми в средней группе. (Посещение мини-музей  в музыкальный зал) </vt:lpstr>
      <vt:lpstr>Слайд 22</vt:lpstr>
      <vt:lpstr>Слайд 23</vt:lpstr>
      <vt:lpstr>Слайд 24</vt:lpstr>
      <vt:lpstr>Посещение  мини музей </vt:lpstr>
      <vt:lpstr>Конспект занятия по рисованию в средней группе «Российский флаг»  </vt:lpstr>
      <vt:lpstr>Слайд 27</vt:lpstr>
      <vt:lpstr>Слайд 28</vt:lpstr>
      <vt:lpstr>Слайд 29</vt:lpstr>
      <vt:lpstr>Слайд 30</vt:lpstr>
      <vt:lpstr>  Конспект НОД по декоративной лепке. Филимоновская игрушка «Олень» </vt:lpstr>
      <vt:lpstr>Слайд 32</vt:lpstr>
      <vt:lpstr>Слайд 33</vt:lpstr>
      <vt:lpstr>Подвижные  игры: Подвижная игра «Заря-заряница» </vt:lpstr>
      <vt:lpstr>Подвижная игра«Хвост дракона» </vt:lpstr>
      <vt:lpstr>Подвижная игра «Мы веселые ребята» </vt:lpstr>
      <vt:lpstr>Подвижная игра «Филин и пташки» </vt:lpstr>
      <vt:lpstr>Слайд 38</vt:lpstr>
      <vt:lpstr>Слайд 39</vt:lpstr>
      <vt:lpstr>Художественно эстетическая деятельность  </vt:lpstr>
      <vt:lpstr>   Аппликация стенгазета «Флаг  России» </vt:lpstr>
      <vt:lpstr> «Рассматривание наглядно – демонстрационный материал» </vt:lpstr>
      <vt:lpstr>   Интегрированная  непрерывная  деятельность «День Народного Единства»  Слушание гимн России </vt:lpstr>
      <vt:lpstr>Рассматривание картин «Народные промыслы» </vt:lpstr>
      <vt:lpstr>          Дидактическая игра «Угадай национальный костюм» </vt:lpstr>
      <vt:lpstr>Консультация для родителей </vt:lpstr>
      <vt:lpstr>Слайд 47</vt:lpstr>
      <vt:lpstr>Слайд 48</vt:lpstr>
      <vt:lpstr>Слайд 49</vt:lpstr>
      <vt:lpstr>Слайд 50</vt:lpstr>
      <vt:lpstr>Уважаемые родители! 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«В единстве народов сила России» </dc:title>
  <dc:creator>пользователь</dc:creator>
  <cp:lastModifiedBy>Шакир</cp:lastModifiedBy>
  <cp:revision>52</cp:revision>
  <dcterms:created xsi:type="dcterms:W3CDTF">2017-11-09T17:23:35Z</dcterms:created>
  <dcterms:modified xsi:type="dcterms:W3CDTF">2020-05-13T11:05:11Z</dcterms:modified>
</cp:coreProperties>
</file>