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75" r:id="rId12"/>
    <p:sldId id="376" r:id="rId13"/>
    <p:sldId id="371" r:id="rId14"/>
    <p:sldId id="321" r:id="rId15"/>
    <p:sldId id="317" r:id="rId16"/>
    <p:sldId id="372" r:id="rId17"/>
    <p:sldId id="360" r:id="rId18"/>
    <p:sldId id="362" r:id="rId19"/>
    <p:sldId id="3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6</a:t>
            </a: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3E765B-1C87-4019-8787-2C8C8DBA9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62969"/>
            <a:ext cx="5598093" cy="186603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37291F8F-7349-4BBA-8184-D917ECD18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4038600" cy="260975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26B61E-C0FE-432C-9FA7-16FB69CB5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58" y="3645024"/>
            <a:ext cx="3811369" cy="26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7"/>
          </a:xfrm>
        </p:spPr>
        <p:txBody>
          <a:bodyPr/>
          <a:lstStyle/>
          <a:p>
            <a:pPr algn="just"/>
            <a:r>
              <a:rPr lang="ru-RU" sz="1800" dirty="0"/>
              <a:t>Федеральный закон от 29.12.2012 № 273-ФЗ «Об образовании в Российской Федерации»;</a:t>
            </a:r>
          </a:p>
          <a:p>
            <a:pPr algn="just"/>
            <a:r>
              <a:rPr lang="ru-RU" sz="1800" dirty="0"/>
              <a:t>Федеральный 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800" dirty="0"/>
              <a:t>Постановление Главного государственного санитарного врача Российской Федерации от 28.09.2020 № 28 «Об утверждении санитарных правил </a:t>
            </a:r>
            <a:br>
              <a:rPr lang="ru-RU" sz="1800" dirty="0"/>
            </a:br>
            <a:r>
              <a:rPr lang="ru-RU" sz="1800" dirty="0"/>
              <a:t>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algn="just"/>
            <a:r>
              <a:rPr lang="ru-RU" sz="1800" dirty="0"/>
              <a:t>Приказ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09.12.2024 № 862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соответствующих уровня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 направленности»</a:t>
            </a:r>
            <a:r>
              <a:rPr lang="ru-RU" sz="1800" dirty="0">
                <a:latin typeface="+mj-lt"/>
              </a:rPr>
              <a:t>;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896545"/>
          </a:xfrm>
        </p:spPr>
        <p:txBody>
          <a:bodyPr/>
          <a:lstStyle/>
          <a:p>
            <a:pPr algn="just"/>
            <a:r>
              <a:rPr lang="ru-RU" sz="1800" dirty="0"/>
              <a:t>Постановление Администрации города Екатеринбурга от 18.03.2015 </a:t>
            </a:r>
            <a:br>
              <a:rPr lang="ru-RU" sz="1800" dirty="0"/>
            </a:br>
            <a:r>
              <a:rPr lang="ru-RU" sz="1800" dirty="0"/>
              <a:t>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 (в редакции Постановления Администрации города Екатеринбурга от 19.06.2025 № 1306);</a:t>
            </a:r>
          </a:p>
          <a:p>
            <a:pPr algn="just"/>
            <a:r>
              <a:rPr lang="ru-RU" sz="1800" dirty="0"/>
              <a:t>Положение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2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/>
              <a:t>дети до 3-х лет — в группу раннего возраста;</a:t>
            </a:r>
          </a:p>
          <a:p>
            <a:r>
              <a:rPr lang="ru-RU" sz="2000" dirty="0"/>
              <a:t>дети 4-го года жизни — в младшую группу;</a:t>
            </a:r>
          </a:p>
          <a:p>
            <a:r>
              <a:rPr lang="ru-RU" sz="2000" dirty="0"/>
              <a:t>дети 5-го года жизни — в среднюю группу;</a:t>
            </a:r>
          </a:p>
          <a:p>
            <a:r>
              <a:rPr lang="ru-RU" sz="2000" dirty="0"/>
              <a:t>дети 6-го года жизни — в старшую группу;</a:t>
            </a:r>
          </a:p>
          <a:p>
            <a:r>
              <a:rPr lang="ru-RU" sz="2000" dirty="0"/>
              <a:t>дети 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1860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Включение руководителей МДОО в работу с системой ГИС СО «ЕЦП»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Автоматизированное распределение мест;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Цикличность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Направление в МДОО списков детей;</a:t>
            </a:r>
            <a:endParaRPr lang="ru-RU" sz="1400" b="1" dirty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образования</a:t>
            </a: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МДОО</a:t>
            </a: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6600CC"/>
                </a:solidFill>
              </a:rPr>
              <a:t>Соблюдение законодательства</a:t>
            </a: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6600CC"/>
                </a:solidFill>
              </a:rPr>
              <a:t>Контроль правоохранительных  органов</a:t>
            </a: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Родители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Выполнение действий в системе ГИС СО «ЕЦП»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Работа с родителями, формирование личных дел детей.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3" action="ppaction://hlinksldjump"/>
              </a:rPr>
              <a:t>Подготовка и предоставление документов для зачисления ребенка в МДОО;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Федеральный закон № 411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200" dirty="0"/>
              <a:t>	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152-ФЗ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"О персональных данных" (с изменениями и дополнениями) 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Министерства просвещения Российской Федерации Р от </a:t>
            </a:r>
            <a:r>
              <a:rPr lang="ru-RU" b="1" dirty="0"/>
              <a:t>15.05.2020 № 236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«Об утверждении Порядка приёма на обучение по образовательным программам дошкольного образования»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Свидетельство о рождении ребенка.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4"/>
            <a:ext cx="7772400" cy="2808314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34852"/>
              </p:ext>
            </p:extLst>
          </p:nvPr>
        </p:nvGraphicFramePr>
        <p:xfrm>
          <a:off x="722313" y="1412773"/>
          <a:ext cx="7772400" cy="280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06">
                  <a:extLst>
                    <a:ext uri="{9D8B030D-6E8A-4147-A177-3AD203B41FA5}">
                      <a16:colId xmlns:a16="http://schemas.microsoft.com/office/drawing/2014/main" val="1530254737"/>
                    </a:ext>
                  </a:extLst>
                </a:gridCol>
                <a:gridCol w="7015794">
                  <a:extLst>
                    <a:ext uri="{9D8B030D-6E8A-4147-A177-3AD203B41FA5}">
                      <a16:colId xmlns:a16="http://schemas.microsoft.com/office/drawing/2014/main" val="1085305333"/>
                    </a:ext>
                  </a:extLst>
                </a:gridCol>
              </a:tblGrid>
              <a:tr h="8869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0102"/>
                  </a:ext>
                </a:extLst>
              </a:tr>
              <a:tr h="474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1-3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39623"/>
                  </a:ext>
                </a:extLst>
              </a:tr>
              <a:tr h="1447157">
                <a:tc>
                  <a:txBody>
                    <a:bodyPr/>
                    <a:lstStyle/>
                    <a:p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 -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7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/>
              <a:t>На территории Чкаловского района </a:t>
            </a:r>
            <a:br>
              <a:rPr lang="ru-RU" sz="3200" i="1" dirty="0"/>
            </a:br>
            <a:r>
              <a:rPr lang="ru-RU" sz="3200" i="1" dirty="0"/>
              <a:t>6</a:t>
            </a:r>
            <a:r>
              <a:rPr lang="en-US" sz="3200" i="1" dirty="0"/>
              <a:t>8</a:t>
            </a:r>
            <a:r>
              <a:rPr lang="ru-RU" sz="3200" i="1" dirty="0"/>
              <a:t> МДОО:</a:t>
            </a:r>
            <a:br>
              <a:rPr lang="ru-RU" sz="3200" i="1" dirty="0"/>
            </a:br>
            <a:r>
              <a:rPr lang="ru-RU" sz="3200" i="1" dirty="0"/>
              <a:t>64 учреждения – в городе;</a:t>
            </a:r>
            <a:br>
              <a:rPr lang="ru-RU" sz="3200" i="1" dirty="0"/>
            </a:br>
            <a:r>
              <a:rPr lang="ru-RU" sz="3200" i="1" dirty="0"/>
              <a:t>3 учреждения – сельская местность.</a:t>
            </a:r>
            <a:br>
              <a:rPr lang="ru-RU" sz="3200" i="1" dirty="0"/>
            </a:br>
            <a:endParaRPr lang="ru-RU" sz="3200" i="1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 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/>
              <a:t>МДОО Чкаловского 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МДОУ № 11, 16, 33, 47, 48, 66, 89, 121, 127, 131, 133, 147, 148, 201, 223, 247, 250, 257, 275, 277, 316, 321, 324, 326, 358, 362, 385, 385 «Сказка», 391, 398, 402, 405, 424, 426, 429, 437, 438, 443, 454, 463, 464, 476, 482, 489, 493, 497, 509, 512, 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519, 528, 539, 546, 548, 566, 572, 578, 586, 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Дошкольные 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48, 127, 148, 201, 223, 247, 324, 341, 391, 398, 410, 426, 429, 464, 476, 493, 528, 539, 548, 572,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 оздоровительной направленности создана в МДОУ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№ 48, 324 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/>
              <a:t>Количество детей посещающих МДОО Чкаловского района </a:t>
            </a:r>
            <a:r>
              <a:rPr lang="ru-RU" sz="2800" b="1" dirty="0"/>
              <a:t>– </a:t>
            </a:r>
          </a:p>
          <a:p>
            <a:pPr algn="ctr"/>
            <a:r>
              <a:rPr lang="ru-RU" sz="2800" b="1" dirty="0"/>
              <a:t>14740 </a:t>
            </a:r>
            <a:r>
              <a:rPr lang="ru-RU" sz="2800" dirty="0"/>
              <a:t>воспитанников</a:t>
            </a:r>
            <a:r>
              <a:rPr lang="ru-RU" sz="2800" b="1" dirty="0"/>
              <a:t> </a:t>
            </a:r>
            <a:r>
              <a:rPr lang="ru-RU" sz="2800" dirty="0"/>
              <a:t>(из них дети в возрасте </a:t>
            </a:r>
          </a:p>
          <a:p>
            <a:pPr algn="ctr"/>
            <a:r>
              <a:rPr lang="ru-RU" sz="2800" dirty="0"/>
              <a:t>до трех лет – </a:t>
            </a:r>
            <a:r>
              <a:rPr lang="ru-RU" sz="2800" b="1" dirty="0"/>
              <a:t>2270).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4602506"/>
            <a:ext cx="3004617" cy="2058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/>
              <a:t>Чкаловскому району – 2</a:t>
            </a:r>
            <a:r>
              <a:rPr lang="en-US" b="1" dirty="0"/>
              <a:t>8</a:t>
            </a:r>
            <a:r>
              <a:rPr lang="ru-RU" b="1" dirty="0"/>
              <a:t> детей (от 24 до 34 человек).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62142"/>
              </p:ext>
            </p:extLst>
          </p:nvPr>
        </p:nvGraphicFramePr>
        <p:xfrm>
          <a:off x="1259632" y="1340767"/>
          <a:ext cx="6840760" cy="311764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>
                <a:solidFill>
                  <a:srgbClr val="FF0000"/>
                </a:solidFill>
              </a:rPr>
              <a:t> </a:t>
            </a:r>
            <a:r>
              <a:rPr lang="ru-RU" altLang="ko-KR" sz="2400" b="1" dirty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912722-42B6-4606-8C3C-F61B36B68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4760498" y="2478357"/>
            <a:ext cx="3387007" cy="39749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669AC-53F6-464D-8DFF-8F97E0199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6" y="2478357"/>
            <a:ext cx="2841934" cy="39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3311</TotalTime>
  <Words>1137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68 МДОО: 64 учреждения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ДС 362</cp:lastModifiedBy>
  <cp:revision>155</cp:revision>
  <dcterms:created xsi:type="dcterms:W3CDTF">2010-03-19T17:53:36Z</dcterms:created>
  <dcterms:modified xsi:type="dcterms:W3CDTF">2026-04-08T11:37:03Z</dcterms:modified>
</cp:coreProperties>
</file>