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</p:sldMasterIdLst>
  <p:sldIdLst>
    <p:sldId id="507" r:id="rId3"/>
    <p:sldId id="438" r:id="rId4"/>
    <p:sldId id="508" r:id="rId5"/>
    <p:sldId id="509" r:id="rId6"/>
    <p:sldId id="484" r:id="rId7"/>
    <p:sldId id="482" r:id="rId8"/>
    <p:sldId id="485" r:id="rId9"/>
    <p:sldId id="490" r:id="rId10"/>
    <p:sldId id="496" r:id="rId11"/>
    <p:sldId id="499" r:id="rId12"/>
    <p:sldId id="491" r:id="rId13"/>
    <p:sldId id="493" r:id="rId14"/>
    <p:sldId id="502" r:id="rId15"/>
    <p:sldId id="500" r:id="rId16"/>
    <p:sldId id="495" r:id="rId17"/>
    <p:sldId id="503" r:id="rId18"/>
    <p:sldId id="506" r:id="rId19"/>
    <p:sldId id="498" r:id="rId20"/>
    <p:sldId id="501" r:id="rId21"/>
    <p:sldId id="494" r:id="rId22"/>
    <p:sldId id="504" r:id="rId23"/>
    <p:sldId id="505" r:id="rId24"/>
    <p:sldId id="4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5" autoAdjust="0"/>
    <p:restoredTop sz="94660"/>
  </p:normalViewPr>
  <p:slideViewPr>
    <p:cSldViewPr>
      <p:cViewPr varScale="1">
        <p:scale>
          <a:sx n="97" d="100"/>
          <a:sy n="97" d="100"/>
        </p:scale>
        <p:origin x="172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27E18-0DF3-4E4D-A414-AB6E7030E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5D815-02A9-4217-A922-3579038BC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F8637-CF73-44CF-9AFF-7810BDEB8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BAD8C-3A63-4A30-8864-C63BAC8B5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FAC3D-5697-4B0A-BC8B-07FD9D420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3BA8F-D1D8-4FCD-A9A7-60E67E628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CA760-A633-4D7C-8D7B-5275759F6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DAAA0-6F4A-4675-B84C-9115E7104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C8CD0-C199-4AB8-830E-E290F4AA3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CAFA3-AEE5-4B73-9071-E27AEF36F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2133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48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B6D47-4A25-4417-AE19-37CAE2A28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99938-50BA-4446-97BC-3059C493A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3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7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9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2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1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4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6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7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9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1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</p:grpSp>
        <p:grpSp>
          <p:nvGrpSpPr>
            <p:cNvPr id="22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23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4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5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6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7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8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30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</p:grp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A54DFF-9B05-4D88-B297-39CD3D6E7FE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571C913-71CF-4779-BC3D-1C699549E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F7B3A7A-7DC4-40CF-B4B6-396947A82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F09A27-19A1-4675-A874-6558EFE2A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260649"/>
            <a:ext cx="7234758" cy="1339552"/>
          </a:xfrm>
        </p:spPr>
        <p:txBody>
          <a:bodyPr/>
          <a:lstStyle/>
          <a:p>
            <a:pPr algn="just"/>
            <a:r>
              <a:rPr lang="ru-RU" i="1" dirty="0"/>
              <a:t>П</a:t>
            </a:r>
            <a:r>
              <a:rPr lang="ru-RU" i="1" dirty="0" smtClean="0"/>
              <a:t>роект</a:t>
            </a:r>
            <a:br>
              <a:rPr lang="ru-RU" i="1" dirty="0" smtClean="0"/>
            </a:br>
            <a:r>
              <a:rPr lang="ru-RU" i="1" dirty="0" smtClean="0"/>
              <a:t> 			«Сказы П.П. Бажова»</a:t>
            </a:r>
            <a:endParaRPr lang="ru-RU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A8A2CA-0243-4918-9E79-2B679BD36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92" y="1600201"/>
            <a:ext cx="8333903" cy="448091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i="1" dirty="0"/>
              <a:t>                    </a:t>
            </a:r>
            <a:r>
              <a:rPr lang="ru-RU" sz="2800" i="1" dirty="0" smtClean="0"/>
              <a:t>	</a:t>
            </a:r>
            <a:r>
              <a:rPr lang="ru-RU" sz="2400" i="1" dirty="0" smtClean="0"/>
              <a:t>«</a:t>
            </a:r>
            <a:r>
              <a:rPr lang="ru-RU" sz="2400" i="1" dirty="0"/>
              <a:t>Каменный цветок»</a:t>
            </a:r>
          </a:p>
          <a:p>
            <a:pPr marL="0" indent="0" algn="just">
              <a:buNone/>
            </a:pPr>
            <a:r>
              <a:rPr lang="ru-RU" sz="2400" i="1" dirty="0"/>
              <a:t>                         </a:t>
            </a:r>
            <a:r>
              <a:rPr lang="ru-RU" sz="2400" i="1" dirty="0" smtClean="0"/>
              <a:t>«</a:t>
            </a:r>
            <a:r>
              <a:rPr lang="ru-RU" sz="2400" i="1" dirty="0"/>
              <a:t>Горный мастер»</a:t>
            </a:r>
          </a:p>
          <a:p>
            <a:pPr marL="0" indent="0" algn="just">
              <a:buNone/>
            </a:pPr>
            <a:r>
              <a:rPr lang="ru-RU" sz="2400" i="1" dirty="0"/>
              <a:t>                         «</a:t>
            </a:r>
            <a:r>
              <a:rPr lang="ru-RU" sz="2400" i="1" dirty="0" err="1"/>
              <a:t>Огневушка-поскакушка</a:t>
            </a:r>
            <a:r>
              <a:rPr lang="ru-RU" sz="2400" i="1" dirty="0"/>
              <a:t>»</a:t>
            </a:r>
          </a:p>
          <a:p>
            <a:pPr marL="0" indent="0" algn="just">
              <a:buNone/>
            </a:pPr>
            <a:r>
              <a:rPr lang="ru-RU" sz="2400" i="1" dirty="0"/>
              <a:t>                         «Серебряное копытце»</a:t>
            </a:r>
          </a:p>
          <a:p>
            <a:pPr marL="0" indent="0" algn="just">
              <a:buNone/>
            </a:pPr>
            <a:r>
              <a:rPr lang="ru-RU" sz="2400" i="1" dirty="0"/>
              <a:t>                         «О великом полозе»</a:t>
            </a:r>
          </a:p>
          <a:p>
            <a:pPr marL="0" indent="0" algn="just">
              <a:buNone/>
            </a:pPr>
            <a:r>
              <a:rPr lang="ru-RU" sz="2400" i="1" dirty="0"/>
              <a:t>                         «Малахитовая шкатулка»</a:t>
            </a:r>
          </a:p>
          <a:p>
            <a:pPr marL="0" indent="0" algn="just">
              <a:buNone/>
            </a:pPr>
            <a:r>
              <a:rPr lang="ru-RU" sz="2400" i="1" dirty="0"/>
              <a:t>                         «</a:t>
            </a:r>
            <a:r>
              <a:rPr lang="ru-RU" sz="2400" i="1" dirty="0" err="1"/>
              <a:t>Синюшкин</a:t>
            </a:r>
            <a:r>
              <a:rPr lang="ru-RU" sz="2400" i="1" dirty="0"/>
              <a:t> колодец»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131AB4F-DA93-4175-8BB5-8443B4279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1772816"/>
            <a:ext cx="2551517" cy="3645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2D2D7F-F854-4336-9CD7-FC6CC6A106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r="68112" b="3510"/>
          <a:stretch/>
        </p:blipFill>
        <p:spPr>
          <a:xfrm>
            <a:off x="7812360" y="5301208"/>
            <a:ext cx="648072" cy="9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63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C3C8C1-D489-437F-AEC6-49535C6E8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496944" cy="936104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Посещение дома-музея имени </a:t>
            </a:r>
            <a:r>
              <a:rPr lang="ru-RU" sz="2800" i="1" dirty="0" err="1">
                <a:solidFill>
                  <a:schemeClr val="tx1"/>
                </a:solidFill>
              </a:rPr>
              <a:t>П.П.Бажова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E8E3048-CB8B-4C5F-851B-A91EB6584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4" y="1196752"/>
            <a:ext cx="3129079" cy="176255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46C34D-40BB-475F-8C06-B11CA5DAA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0" y="1129685"/>
            <a:ext cx="1275359" cy="2267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EC6D55-648C-4543-A644-5A9EF1D08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98" y="3464057"/>
            <a:ext cx="1620180" cy="28803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D43E7BA-AEF2-412D-9C63-FB29327BC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58" y="3849605"/>
            <a:ext cx="1412881" cy="25117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54B9BA2-86CA-48A0-9F16-B7FA514958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0" y="3664223"/>
            <a:ext cx="1623687" cy="28825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5983C97-976A-4AAA-987F-B5CC549B6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80" y="1196752"/>
            <a:ext cx="1275359" cy="22673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FF8C0A7-9E20-4DE5-9E59-BA3E3852A5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96" y="1175192"/>
            <a:ext cx="1283420" cy="22784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860510-8284-4B62-8D13-0FCF384061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8171" y="3664223"/>
            <a:ext cx="1420181" cy="25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4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EBDDF0-BB82-4369-92E0-142F470D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780" y="332657"/>
            <a:ext cx="6476628" cy="504056"/>
          </a:xfrm>
        </p:spPr>
        <p:txBody>
          <a:bodyPr/>
          <a:lstStyle/>
          <a:p>
            <a:r>
              <a:rPr lang="ru-RU" sz="2800" smtClean="0"/>
              <a:t>   </a:t>
            </a:r>
            <a:r>
              <a:rPr lang="ru-RU" sz="2800" i="1" smtClean="0">
                <a:solidFill>
                  <a:schemeClr val="tx1"/>
                </a:solidFill>
              </a:rPr>
              <a:t>Просмотр мультфильмов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65104"/>
            <a:ext cx="2986088" cy="223956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58770"/>
            <a:ext cx="3635896" cy="27269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58770"/>
            <a:ext cx="3635896" cy="27269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578" y="4725144"/>
            <a:ext cx="792830" cy="11969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644" y="4811406"/>
            <a:ext cx="1136856" cy="10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80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25709C-02DA-4BBA-9639-804DB4E80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91" y="228304"/>
            <a:ext cx="8856984" cy="1068517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   Художественно-эстетическая деятельность</a:t>
            </a:r>
            <a:br>
              <a:rPr lang="ru-RU" sz="2400" i="1" dirty="0">
                <a:solidFill>
                  <a:schemeClr val="tx1"/>
                </a:solidFill>
              </a:rPr>
            </a:br>
            <a:r>
              <a:rPr lang="ru-RU" sz="2400" i="1" dirty="0">
                <a:solidFill>
                  <a:schemeClr val="tx1"/>
                </a:solidFill>
              </a:rPr>
              <a:t>            Рисование «Серебряное копытце»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5A9655D-F234-44C8-9A25-289AEEC2A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10988"/>
            <a:ext cx="2045506" cy="191254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6C83BA-29DB-4255-8C87-466B67E9B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49375"/>
            <a:ext cx="3629682" cy="25812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29005C-EE76-4B12-894C-91E727B2B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66824"/>
            <a:ext cx="4250107" cy="19125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F8B467B-1B1E-4CF7-965B-984F511D90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1" y="3861047"/>
            <a:ext cx="4105491" cy="18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39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14C98E-9BA2-4B31-83BC-79E435D56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3"/>
            <a:ext cx="9468544" cy="1152128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     Художественно-эстетическая деятельность</a:t>
            </a:r>
            <a:br>
              <a:rPr lang="ru-RU" sz="2800" i="1" dirty="0">
                <a:solidFill>
                  <a:schemeClr val="tx1"/>
                </a:solidFill>
              </a:rPr>
            </a:br>
            <a:r>
              <a:rPr lang="ru-RU" sz="2800" i="1" dirty="0">
                <a:solidFill>
                  <a:schemeClr val="tx1"/>
                </a:solidFill>
              </a:rPr>
              <a:t>          Рисование «Хозяйка медной горы»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A05B5DA-FC46-4408-836C-BDD51234A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277419"/>
            <a:ext cx="1512168" cy="17790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90B41C4-3A54-41F7-BF4D-B2F5AEAF2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33" y="3011608"/>
            <a:ext cx="4899735" cy="32537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32F0179-546A-4E6B-AC1C-FF66A4E9CE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273" r="66989" b="-2510"/>
          <a:stretch/>
        </p:blipFill>
        <p:spPr>
          <a:xfrm>
            <a:off x="6308014" y="1547417"/>
            <a:ext cx="640250" cy="10153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36C8434-18B1-4A59-8C7D-807B19CAF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75" y="3011608"/>
            <a:ext cx="1413436" cy="31409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9A1068-82EA-44FC-92A9-80B8B8755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1353763"/>
            <a:ext cx="1875276" cy="140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8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A9ACCA-CB42-4E1A-AB4C-607FB51DE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9073008" cy="1080120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  Художественно-эстетическая деятельность</a:t>
            </a:r>
            <a:br>
              <a:rPr lang="ru-RU" sz="2800" i="1" dirty="0">
                <a:solidFill>
                  <a:schemeClr val="tx1"/>
                </a:solidFill>
              </a:rPr>
            </a:br>
            <a:r>
              <a:rPr lang="ru-RU" sz="2800" i="1" dirty="0">
                <a:solidFill>
                  <a:schemeClr val="tx1"/>
                </a:solidFill>
              </a:rPr>
              <a:t>        Лепка «</a:t>
            </a:r>
            <a:r>
              <a:rPr lang="ru-RU" sz="2800" i="1" dirty="0" err="1">
                <a:solidFill>
                  <a:schemeClr val="tx1"/>
                </a:solidFill>
              </a:rPr>
              <a:t>Огневушка-поскакушка</a:t>
            </a:r>
            <a:r>
              <a:rPr lang="ru-RU" sz="2800" i="1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1ADB984-A81F-4C51-86AB-8AAE9A1EE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343" y="2241973"/>
            <a:ext cx="2618291" cy="117823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272E61-0039-447A-B551-2615E5B83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23" y="4039827"/>
            <a:ext cx="3891144" cy="21902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4499D4B-F899-481F-A138-C617ED7AD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5" y="1853136"/>
            <a:ext cx="3707905" cy="19250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FDCDC90-B7C5-4415-81F0-379927D59B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73" y="4594046"/>
            <a:ext cx="3240360" cy="14143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73634A7-47D6-4C6C-B872-E9C4D6029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56792"/>
            <a:ext cx="1800200" cy="25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84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A5F00A-1E69-4A44-BB9F-306D3D57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10" y="68209"/>
            <a:ext cx="8280920" cy="1268759"/>
          </a:xfrm>
        </p:spPr>
        <p:txBody>
          <a:bodyPr/>
          <a:lstStyle/>
          <a:p>
            <a:r>
              <a:rPr lang="ru-RU" sz="2800" i="1" dirty="0">
                <a:solidFill>
                  <a:schemeClr val="tx2">
                    <a:lumMod val="75000"/>
                  </a:schemeClr>
                </a:solidFill>
              </a:rPr>
              <a:t>        </a:t>
            </a:r>
            <a:r>
              <a:rPr lang="ru-RU" sz="2800" i="1" dirty="0">
                <a:solidFill>
                  <a:schemeClr val="tx1"/>
                </a:solidFill>
              </a:rPr>
              <a:t>Изготовление игры-</a:t>
            </a:r>
            <a:r>
              <a:rPr lang="ru-RU" sz="2800" i="1" dirty="0" err="1">
                <a:solidFill>
                  <a:schemeClr val="tx1"/>
                </a:solidFill>
              </a:rPr>
              <a:t>ходилки</a:t>
            </a:r>
            <a:r>
              <a:rPr lang="ru-RU" sz="2800" i="1" dirty="0">
                <a:solidFill>
                  <a:schemeClr val="tx1"/>
                </a:solidFill>
              </a:rPr>
              <a:t/>
            </a:r>
            <a:br>
              <a:rPr lang="ru-RU" sz="2800" i="1" dirty="0">
                <a:solidFill>
                  <a:schemeClr val="tx1"/>
                </a:solidFill>
              </a:rPr>
            </a:br>
            <a:r>
              <a:rPr lang="ru-RU" sz="2800" i="1" dirty="0">
                <a:solidFill>
                  <a:schemeClr val="tx1"/>
                </a:solidFill>
              </a:rPr>
              <a:t>           «Путешествие по сказам»   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A593946-26D7-4A25-9BB4-E66313D37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71" y="3738820"/>
            <a:ext cx="3870748" cy="17418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7CE0F0C-026D-4090-A4DE-EAC2F02CE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46747"/>
            <a:ext cx="3870748" cy="17418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C121B6-3D92-40B3-8ED3-EFDBA94F4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77" y="5424608"/>
            <a:ext cx="1497383" cy="1123037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5459B689-754F-46A2-975D-CD15E204B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4" y="3607722"/>
            <a:ext cx="3423457" cy="154055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6D0B92-2456-48E5-8F47-462A472EF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2" y="1583493"/>
            <a:ext cx="3884219" cy="17478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147E117-D5C6-4D9B-8F38-93D38F98B1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1" r="66178" b="5478"/>
          <a:stretch/>
        </p:blipFill>
        <p:spPr>
          <a:xfrm>
            <a:off x="3957991" y="5660424"/>
            <a:ext cx="792668" cy="11098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BC121B6-3D92-40B3-8ED3-EFDBA94F4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75056"/>
            <a:ext cx="1497383" cy="11230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147E117-D5C6-4D9B-8F38-93D38F98B1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1" r="66178" b="5478"/>
          <a:stretch/>
        </p:blipFill>
        <p:spPr>
          <a:xfrm>
            <a:off x="3940502" y="5598515"/>
            <a:ext cx="792668" cy="110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69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4EA98F-D1EB-4CFF-9DBA-9F8D11BB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267544"/>
          </a:xfrm>
        </p:spPr>
        <p:txBody>
          <a:bodyPr/>
          <a:lstStyle/>
          <a:p>
            <a:r>
              <a:rPr lang="ru-RU" sz="2800" i="1" dirty="0" err="1">
                <a:solidFill>
                  <a:schemeClr val="tx1"/>
                </a:solidFill>
              </a:rPr>
              <a:t>Пазлы</a:t>
            </a:r>
            <a:r>
              <a:rPr lang="ru-RU" sz="2800" i="1" dirty="0">
                <a:solidFill>
                  <a:schemeClr val="tx1"/>
                </a:solidFill>
              </a:rPr>
              <a:t> по сказам П.П. Бажова своими руками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E4ECF73-8F1B-402B-9193-2A1251744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32448"/>
            <a:ext cx="3840429" cy="172819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9891EA-CBB4-4753-8168-4C2713F05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65300"/>
            <a:ext cx="4410699" cy="2170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0CF958B-8B9E-4B55-8EB4-5D9F5F962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32448"/>
            <a:ext cx="3240360" cy="2217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03D2D3D-4FCE-4A8C-BE8F-BC1C60F95E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9" r="64563" b="5622"/>
          <a:stretch/>
        </p:blipFill>
        <p:spPr>
          <a:xfrm>
            <a:off x="5974708" y="1814088"/>
            <a:ext cx="1035011" cy="14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4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7246A5-322B-4896-B978-EA9C3959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466" y="260648"/>
            <a:ext cx="7358957" cy="477240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              Инсценировки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AE5B808-249B-444F-9D0C-2F4915697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3"/>
          <a:stretch/>
        </p:blipFill>
        <p:spPr>
          <a:xfrm>
            <a:off x="6491369" y="1183427"/>
            <a:ext cx="1823799" cy="390887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FCFC92-5425-4804-B71A-2E3F70DF7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87" y="3821885"/>
            <a:ext cx="2931314" cy="26221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FCBA1A-9242-496B-872B-1F9E479C8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88" y="1213163"/>
            <a:ext cx="3384376" cy="25144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03B31E4-9B7F-4649-A63E-F276C85FA7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2" y="1510685"/>
            <a:ext cx="1823799" cy="40528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8A1D31A-5BB8-4F7C-92B2-6949F55FC6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811" r="68355" b="3510"/>
          <a:stretch/>
        </p:blipFill>
        <p:spPr>
          <a:xfrm>
            <a:off x="6862858" y="5289398"/>
            <a:ext cx="733478" cy="12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62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E24D28-ED9E-441E-A5D7-B77A946C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60648"/>
            <a:ext cx="7632848" cy="737889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Работа над созданием макета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08C959E-CD73-4EA6-AD22-664EF5CDE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53" y="1134391"/>
            <a:ext cx="3560198" cy="160208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54F9E9-5D36-41DC-984F-A9C8D86C5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58115"/>
            <a:ext cx="3199599" cy="14398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A53076-65E1-4595-B028-30A978DD2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93" y="1105299"/>
            <a:ext cx="3396642" cy="15284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2616DD8-A27E-4A8C-AFDF-1A08529ACF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11" y="2917297"/>
            <a:ext cx="3478418" cy="15652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19C34A9-E7D6-4AAE-AEE6-01E0DA777D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53" y="3239832"/>
            <a:ext cx="3308170" cy="14886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A16F84-96A8-4D4C-B078-CC04DFE459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8" r="58065"/>
          <a:stretch/>
        </p:blipFill>
        <p:spPr>
          <a:xfrm>
            <a:off x="7887874" y="5118587"/>
            <a:ext cx="1146030" cy="13545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55F6B2-A11A-4504-91E0-9B4B69B8AD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43" y="4958115"/>
            <a:ext cx="2826801" cy="151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74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736030-B2BB-4AF8-BF53-4A4471C96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80199"/>
            <a:ext cx="7124700" cy="1008112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 Работа над созданием макета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7959877-BFBD-4297-B8D5-AD229E081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7" y="4865786"/>
            <a:ext cx="3098546" cy="16222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8AC95F-DED8-4992-BF55-33134C9AE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110979"/>
            <a:ext cx="3132296" cy="14935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61D6725-8AE9-49B2-AE67-272B73867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0443" y="4370954"/>
            <a:ext cx="2512022" cy="11304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C2D69A-CAF3-4E2C-B26F-6D9959D3A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2" y="1322658"/>
            <a:ext cx="3099743" cy="13948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88F877-F247-4113-925E-BB4196AF41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7560"/>
          <a:stretch/>
        </p:blipFill>
        <p:spPr>
          <a:xfrm>
            <a:off x="7218247" y="1063763"/>
            <a:ext cx="1238093" cy="2358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B5CBFBE-01D9-4576-AA22-C3FE0CF2E2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70" y="3254386"/>
            <a:ext cx="2828542" cy="12728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D0DD764-4A25-4E95-8700-F224249A5A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49" y="4814442"/>
            <a:ext cx="3440327" cy="1548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DEE3FD-B823-46F9-A041-71FB8AB61F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r="12436"/>
          <a:stretch/>
        </p:blipFill>
        <p:spPr>
          <a:xfrm>
            <a:off x="3918282" y="1269484"/>
            <a:ext cx="2874816" cy="16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8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674" y="404664"/>
            <a:ext cx="7594798" cy="936104"/>
          </a:xfrm>
        </p:spPr>
        <p:txBody>
          <a:bodyPr/>
          <a:lstStyle/>
          <a:p>
            <a:pPr algn="ctr"/>
            <a:r>
              <a:rPr lang="ru-RU" sz="1800" i="1" dirty="0">
                <a:solidFill>
                  <a:schemeClr val="tx1"/>
                </a:solidFill>
              </a:rPr>
              <a:t>Муниципальное бюджетное дошкольное образовательное учреждение – детский сад №362</a:t>
            </a:r>
            <a:br>
              <a:rPr lang="ru-RU" sz="1800" i="1" dirty="0">
                <a:solidFill>
                  <a:schemeClr val="tx1"/>
                </a:solidFill>
              </a:rPr>
            </a:br>
            <a:r>
              <a:rPr lang="ru-RU" sz="1800" i="1" dirty="0">
                <a:solidFill>
                  <a:schemeClr val="tx1"/>
                </a:solidFill>
              </a:rPr>
              <a:t/>
            </a:r>
            <a:br>
              <a:rPr lang="ru-RU" sz="1800" i="1" dirty="0">
                <a:solidFill>
                  <a:schemeClr val="tx1"/>
                </a:solidFill>
              </a:rPr>
            </a:br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661248"/>
          </a:xfrm>
        </p:spPr>
        <p:txBody>
          <a:bodyPr/>
          <a:lstStyle/>
          <a:p>
            <a:pPr>
              <a:buNone/>
            </a:pPr>
            <a:r>
              <a:rPr lang="ru-RU" i="1" dirty="0">
                <a:solidFill>
                  <a:schemeClr val="tx1"/>
                </a:solidFill>
              </a:rPr>
              <a:t>Ребята старшей группы:</a:t>
            </a:r>
          </a:p>
          <a:p>
            <a:pPr>
              <a:buNone/>
            </a:pPr>
            <a:r>
              <a:rPr lang="ru-RU" i="1" dirty="0">
                <a:solidFill>
                  <a:schemeClr val="tx1"/>
                </a:solidFill>
              </a:rPr>
              <a:t>Кузьминых Катя</a:t>
            </a:r>
          </a:p>
          <a:p>
            <a:pPr>
              <a:buNone/>
            </a:pPr>
            <a:r>
              <a:rPr lang="ru-RU" i="1" dirty="0" err="1">
                <a:solidFill>
                  <a:schemeClr val="tx1"/>
                </a:solidFill>
              </a:rPr>
              <a:t>Буханова</a:t>
            </a:r>
            <a:r>
              <a:rPr lang="ru-RU" i="1" dirty="0">
                <a:solidFill>
                  <a:schemeClr val="tx1"/>
                </a:solidFill>
              </a:rPr>
              <a:t> Вика</a:t>
            </a:r>
          </a:p>
          <a:p>
            <a:pPr>
              <a:buNone/>
            </a:pPr>
            <a:r>
              <a:rPr lang="ru-RU" i="1" dirty="0" err="1">
                <a:solidFill>
                  <a:schemeClr val="tx2">
                    <a:lumMod val="50000"/>
                  </a:schemeClr>
                </a:solidFill>
              </a:rPr>
              <a:t>Белюков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Данил</a:t>
            </a:r>
          </a:p>
          <a:p>
            <a:pPr>
              <a:buNone/>
            </a:pPr>
            <a:r>
              <a:rPr lang="ru-RU" i="1" dirty="0" err="1">
                <a:solidFill>
                  <a:schemeClr val="tx2">
                    <a:lumMod val="50000"/>
                  </a:schemeClr>
                </a:solidFill>
              </a:rPr>
              <a:t>Матыгулина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Милана</a:t>
            </a:r>
          </a:p>
          <a:p>
            <a:pPr>
              <a:buNone/>
            </a:pPr>
            <a:r>
              <a:rPr lang="ru-RU" i="1" dirty="0" err="1">
                <a:solidFill>
                  <a:schemeClr val="tx2">
                    <a:lumMod val="50000"/>
                  </a:schemeClr>
                </a:solidFill>
              </a:rPr>
              <a:t>Пятаева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Лиза</a:t>
            </a:r>
          </a:p>
          <a:p>
            <a:pPr>
              <a:buNone/>
            </a:pPr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i="1" dirty="0">
                <a:solidFill>
                  <a:schemeClr val="tx1"/>
                </a:solidFill>
              </a:rPr>
              <a:t>                                                      Автор:</a:t>
            </a:r>
          </a:p>
          <a:p>
            <a:pPr>
              <a:buNone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</a:rPr>
              <a:t>                                                      Темченко Ирина Борисовна</a:t>
            </a:r>
          </a:p>
          <a:p>
            <a:pPr>
              <a:buNone/>
            </a:pPr>
            <a:r>
              <a:rPr lang="ru-RU" i="1" dirty="0">
                <a:solidFill>
                  <a:schemeClr val="tx1"/>
                </a:solidFill>
                <a:latin typeface="Verdana"/>
              </a:rPr>
              <a:t>                                                      Воспитатель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9347741-702B-44AC-AE04-3A33EA125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35" y="1340768"/>
            <a:ext cx="4416491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7E9E37-3AD4-4DC0-9408-3E384EF6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404664"/>
            <a:ext cx="7488832" cy="360039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Конструирование героев сказов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8C62E7C-75DF-4A39-AEE1-C58C73F59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" y="2871441"/>
            <a:ext cx="3606510" cy="162292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5307D4D-760D-49D1-9EA0-C06405E76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51" y="3007786"/>
            <a:ext cx="3606505" cy="16229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C922DB4-C541-4388-9E4A-2AC7F8FBD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52" y="1117319"/>
            <a:ext cx="3606508" cy="16229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1099022-19CC-4F54-ABB3-E8D1BD962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8506"/>
            <a:ext cx="3039280" cy="13676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C006B1D-4512-46D3-8CE2-EA0F6137E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0" y="4735115"/>
            <a:ext cx="3779912" cy="1700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4CBC7C-AA1D-4B90-87FA-58C21926FD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2" t="16320" r="3292" b="6442"/>
          <a:stretch/>
        </p:blipFill>
        <p:spPr>
          <a:xfrm>
            <a:off x="3671722" y="1042444"/>
            <a:ext cx="983223" cy="16876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DA17E8-635B-4665-B0CD-08485E0477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1" t="27133" r="59284" b="-9999"/>
          <a:stretch/>
        </p:blipFill>
        <p:spPr>
          <a:xfrm>
            <a:off x="7993643" y="5078685"/>
            <a:ext cx="995477" cy="13239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7E52E5B-A83B-418B-9B3B-191E96E250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42" y="4867265"/>
            <a:ext cx="3434816" cy="15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10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F2F81E-D925-4702-93C0-A948E1BD9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23162"/>
            <a:ext cx="7318462" cy="720078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               Заключительный этап            Выставка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CDF4377-AE41-49BD-A2DD-2CB50F4AE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46" y="836986"/>
            <a:ext cx="2669773" cy="114418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1C3774-7F67-4899-862E-8F10243D4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4" t="14741" r="2744"/>
          <a:stretch/>
        </p:blipFill>
        <p:spPr>
          <a:xfrm>
            <a:off x="1370130" y="1108887"/>
            <a:ext cx="1800200" cy="3410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6236473-6B45-4D7F-83E4-3C0F8B9C0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70" y="4926968"/>
            <a:ext cx="3485284" cy="15683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AF80522-E35F-43F9-9423-977584042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78" y="4926968"/>
            <a:ext cx="3176205" cy="14292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2992E9-80D5-4141-87D6-4303CB1CAE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45" y="2508572"/>
            <a:ext cx="4455899" cy="20051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DF64BA5-DBD5-4C59-8BD3-98119F963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12" t="26217" r="63181" b="-23571"/>
          <a:stretch/>
        </p:blipFill>
        <p:spPr>
          <a:xfrm>
            <a:off x="6456010" y="947797"/>
            <a:ext cx="1069368" cy="159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67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88B9B1-43D3-4FC4-AAD4-14B71C5C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8460431" cy="737889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Мини-музей творческих работ по сказам                     </a:t>
            </a:r>
            <a:r>
              <a:rPr lang="ru-RU" sz="2800" i="1" dirty="0" err="1">
                <a:solidFill>
                  <a:schemeClr val="tx1"/>
                </a:solidFill>
              </a:rPr>
              <a:t>П.П.Бажова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70A85BE-CD60-49B2-8322-086DF6F57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46310"/>
            <a:ext cx="6912768" cy="323382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ACFBCC-1429-48F6-AA74-4E76F1182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77" y="958593"/>
            <a:ext cx="1604335" cy="21368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7B2C3C-9444-44FA-BDCE-344905F52D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7" b="-625"/>
          <a:stretch/>
        </p:blipFill>
        <p:spPr>
          <a:xfrm>
            <a:off x="3923173" y="835394"/>
            <a:ext cx="1297653" cy="22405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00D4E8D-A5AC-4D5C-9F85-3A51A27C2E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5" r="67283" b="3822"/>
          <a:stretch/>
        </p:blipFill>
        <p:spPr>
          <a:xfrm rot="2375495">
            <a:off x="2318855" y="1495191"/>
            <a:ext cx="1014038" cy="13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39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348FC2-A094-4FCB-BA9A-E0CDD8E7C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716258"/>
            <a:ext cx="6584332" cy="1175053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Благодарим за внимание!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ABE8B8-E39A-41F4-A638-AED7CE51F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74" y="5411927"/>
            <a:ext cx="1006282" cy="9630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7EF5E4D-069D-4E48-A73C-A878A4AF2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88" y="1081086"/>
            <a:ext cx="808169" cy="7734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3ABB713-A612-4FB6-A3ED-4819688BF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3943" y="1291546"/>
            <a:ext cx="947068" cy="906374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1E765D3-8246-4B30-A048-0B427E6D1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531" y="2184487"/>
            <a:ext cx="7124700" cy="40528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859C7D-CD00-44C0-8876-09E701FA3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30" y="2153385"/>
            <a:ext cx="6589701" cy="29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8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CFFEB-DAB3-43C4-949D-BCD2CAC3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676275"/>
            <a:ext cx="7882830" cy="592485"/>
          </a:xfrm>
        </p:spPr>
        <p:txBody>
          <a:bodyPr/>
          <a:lstStyle/>
          <a:p>
            <a:r>
              <a:rPr lang="ru-RU" i="1" dirty="0"/>
              <a:t>         Макет по сказам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177" y="1806575"/>
            <a:ext cx="6863645" cy="40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3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6C1F38-7644-46D7-AFBA-75173409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Участники с макетом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53" y="1844824"/>
            <a:ext cx="8726293" cy="38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9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56B1FA-28FE-4639-AC2B-64D8141A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60648"/>
            <a:ext cx="6264696" cy="504056"/>
          </a:xfrm>
        </p:spPr>
        <p:txBody>
          <a:bodyPr/>
          <a:lstStyle/>
          <a:p>
            <a:r>
              <a:rPr lang="ru-RU" dirty="0"/>
              <a:t>      </a:t>
            </a:r>
            <a:endParaRPr lang="ru-RU" sz="2800" i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DF23BF-DAB3-40CF-8EAA-4F0D026AE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8208912" cy="482453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	</a:t>
            </a:r>
            <a:endParaRPr lang="ru-RU" dirty="0" smtClean="0"/>
          </a:p>
          <a:p>
            <a:pPr marL="0" indent="0" algn="ctr">
              <a:buNone/>
            </a:pPr>
            <a:r>
              <a:rPr lang="ru-RU" sz="2800" i="1" dirty="0" smtClean="0">
                <a:solidFill>
                  <a:schemeClr val="tx1"/>
                </a:solidFill>
              </a:rPr>
              <a:t>Цель </a:t>
            </a:r>
            <a:r>
              <a:rPr lang="ru-RU" sz="2800" i="1" dirty="0">
                <a:solidFill>
                  <a:schemeClr val="tx1"/>
                </a:solidFill>
              </a:rPr>
              <a:t>проекта: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Создать </a:t>
            </a:r>
            <a:r>
              <a:rPr lang="ru-RU" dirty="0">
                <a:solidFill>
                  <a:schemeClr val="tx1"/>
                </a:solidFill>
              </a:rPr>
              <a:t>условия для раскрытия художественно-эстетических, интеллектуально-творческих, конструкторских способностей детей дошкольного возраста путем знакомства с творчеством писателя П. П. Бажова.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                    </a:t>
            </a:r>
            <a:r>
              <a:rPr lang="ru-RU" sz="2800" i="1" dirty="0">
                <a:solidFill>
                  <a:schemeClr val="tx1"/>
                </a:solidFill>
              </a:rPr>
              <a:t>Задачи проекта: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Активизация познавательной, интеллектуальной и творческой активности детей.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Воспитание патриотизма, духовно-нравственных качеств, чувства сопричастности к культурному наследию своего народа.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Формирование предпосылок инженерного мышления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2800" i="1" dirty="0" smtClean="0">
                <a:solidFill>
                  <a:schemeClr val="tx1"/>
                </a:solidFill>
              </a:rPr>
              <a:t>Проблема</a:t>
            </a:r>
            <a:r>
              <a:rPr lang="ru-RU" sz="2800" i="1" dirty="0">
                <a:solidFill>
                  <a:schemeClr val="tx1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Дети не имеют достаточных знаний о культуре и традициях уральского народа и творчестве уральского писателя  </a:t>
            </a:r>
            <a:r>
              <a:rPr lang="ru-RU" dirty="0" smtClean="0">
                <a:solidFill>
                  <a:schemeClr val="tx1"/>
                </a:solidFill>
              </a:rPr>
              <a:t>                          П</a:t>
            </a:r>
            <a:r>
              <a:rPr lang="ru-RU" dirty="0">
                <a:solidFill>
                  <a:schemeClr val="tx1"/>
                </a:solidFill>
              </a:rPr>
              <a:t>. П. Бажова.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07285A-1162-4F96-8EC3-848ADE709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71703"/>
            <a:ext cx="5904656" cy="288032"/>
          </a:xfrm>
        </p:spPr>
        <p:txBody>
          <a:bodyPr/>
          <a:lstStyle/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</a:t>
            </a:r>
            <a:r>
              <a:rPr lang="ru-RU" sz="2800" i="1" dirty="0">
                <a:solidFill>
                  <a:schemeClr val="tx1"/>
                </a:solidFill>
                <a:latin typeface="+mn-lt"/>
              </a:rPr>
              <a:t>Актуальность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E7AB5C-2E3E-4F8E-8096-ADC020AFC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08" y="764704"/>
            <a:ext cx="8749480" cy="590465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   </a:t>
            </a:r>
            <a:r>
              <a:rPr lang="ru-RU" dirty="0" smtClean="0">
                <a:solidFill>
                  <a:schemeClr val="tx1"/>
                </a:solidFill>
              </a:rPr>
              <a:t>	Воспитание </a:t>
            </a:r>
            <a:r>
              <a:rPr lang="ru-RU" dirty="0">
                <a:solidFill>
                  <a:schemeClr val="tx1"/>
                </a:solidFill>
              </a:rPr>
              <a:t>патриотических чувств - задача каждого родителя, воспитателя, педагога. Начинать нужно с малого- с любви к родному городу, краю.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	Уральский </a:t>
            </a:r>
            <a:r>
              <a:rPr lang="ru-RU" dirty="0">
                <a:solidFill>
                  <a:schemeClr val="tx1"/>
                </a:solidFill>
              </a:rPr>
              <a:t>край – богат он своей историей, своими тайнами, своими мастерами да умельцами. </a:t>
            </a:r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весь мир </a:t>
            </a:r>
            <a:r>
              <a:rPr lang="ru-RU" dirty="0" smtClean="0">
                <a:solidFill>
                  <a:schemeClr val="tx1"/>
                </a:solidFill>
              </a:rPr>
              <a:t>уральская земля славится </a:t>
            </a:r>
            <a:r>
              <a:rPr lang="ru-RU" dirty="0">
                <a:solidFill>
                  <a:schemeClr val="tx1"/>
                </a:solidFill>
              </a:rPr>
              <a:t>своими камнями: малахитом, самоцветами, яшмой, мрамором; полезными ископаемыми: углем, рудой, золотом. А какие люди живут на Урале! Настоящие мастера своего дела.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dirty="0" smtClean="0">
                <a:solidFill>
                  <a:schemeClr val="tx1"/>
                </a:solidFill>
              </a:rPr>
              <a:t>Славится  </a:t>
            </a:r>
            <a:r>
              <a:rPr lang="ru-RU" dirty="0">
                <a:solidFill>
                  <a:schemeClr val="tx1"/>
                </a:solidFill>
              </a:rPr>
              <a:t>край своими писателями, да сказителями. П. П. Бажов учился видеть и понимать богатство и красоту горного Урала. Сказы Бажова впитали сюжетные мотивы, фантастические образы, колорит язык народных приданий и народную мудрость. </a:t>
            </a:r>
            <a:r>
              <a:rPr lang="ru-RU" dirty="0" smtClean="0">
                <a:solidFill>
                  <a:schemeClr val="tx1"/>
                </a:solidFill>
              </a:rPr>
              <a:t>Сказитель ставит </a:t>
            </a:r>
            <a:r>
              <a:rPr lang="ru-RU" dirty="0">
                <a:solidFill>
                  <a:schemeClr val="tx1"/>
                </a:solidFill>
              </a:rPr>
              <a:t>в сказах общие вопросы – об истинной нравственности, о духовной красоте и достоинстве трудового человека.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Знакомя </a:t>
            </a:r>
            <a:r>
              <a:rPr lang="ru-RU" dirty="0">
                <a:solidFill>
                  <a:schemeClr val="tx1"/>
                </a:solidFill>
              </a:rPr>
              <a:t>детей с творчеством П. П. Бажова, мы рассказываем о красоте края, в котором они живут, знакомим с его прошлым, с обрядами и обычаями людей, их бытом.</a:t>
            </a:r>
          </a:p>
        </p:txBody>
      </p:sp>
    </p:spTree>
    <p:extLst>
      <p:ext uri="{BB962C8B-B14F-4D97-AF65-F5344CB8AC3E}">
        <p14:creationId xmlns:p14="http://schemas.microsoft.com/office/powerpoint/2010/main" val="207087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8D0D4F-6EC7-43EA-80B0-75C8CE0C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201435"/>
            <a:ext cx="6624736" cy="491261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Ожидаемые результаты: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AD208A-FF49-477F-8A2C-B45AF2DD3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276872"/>
            <a:ext cx="8568952" cy="331236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dirty="0">
                <a:solidFill>
                  <a:schemeClr val="tx1"/>
                </a:solidFill>
              </a:rPr>
              <a:t>обогатились знания детей в области творчества уральского писателя; имеют представления о жизни людей на Урале;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-активно вступает во взаимодействие с воспитателем и сверстниками в различных видах деятельности;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-высказывает свое мнение, пересказывает эпизоды произведений; обогатился словарный запас;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-проявляет творческую индивидуальность и самостоятельность в продуктивной деятельности;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-родители - активные участники реализации проекта.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-повышение интереса к литературе и творчеству сказочного Бажова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-создание атмосферы эмоционально-радостного настроения, увлеченности и интереса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-сплочение детско-родительского коллектива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- дальнейшее развитие у детей творческой мысли, воображения, коммуникативных навыков, самостоятельности, самоорганизации и ответственности.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D8AF65-DD02-4E67-96CE-7D3F521A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"/>
            <a:ext cx="6534731" cy="79632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                          </a:t>
            </a:r>
            <a:r>
              <a:rPr lang="ru-RU" sz="2400" i="1" dirty="0">
                <a:solidFill>
                  <a:schemeClr val="tx1"/>
                </a:solidFill>
              </a:rPr>
              <a:t/>
            </a:r>
            <a:br>
              <a:rPr lang="ru-RU" sz="2400" i="1" dirty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Чтение и рассматривание иллюстраций к сказам П.П. Бажова.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31B846C-71B7-48C9-94E4-18286FCA2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41" y="4558121"/>
            <a:ext cx="4344687" cy="195510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2CDB835-7783-40E7-89F9-DF13B28F0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31" y="1909688"/>
            <a:ext cx="3427264" cy="22404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C3882C6-4CA9-4C9B-A00F-455FE7FD3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2" y="2607207"/>
            <a:ext cx="4013437" cy="18060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E3ED61-0F2A-461C-8DCA-260FF7D39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2" y="4851898"/>
            <a:ext cx="3427265" cy="15422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18FDE7D-127A-409B-887E-1BBAA4E5A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91" y="1234967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09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62F9FD-C297-48D3-8621-3A6F99C0A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1"/>
            <a:ext cx="8568952" cy="809896"/>
          </a:xfrm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</a:rPr>
              <a:t>Посещение дома-музея имени </a:t>
            </a:r>
            <a:r>
              <a:rPr lang="ru-RU" sz="2800" i="1" dirty="0" err="1">
                <a:solidFill>
                  <a:schemeClr val="tx1"/>
                </a:solidFill>
              </a:rPr>
              <a:t>П.П.Бажова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2EDDA20-33BC-429A-8CF7-16FDDEE56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78" y="3663068"/>
            <a:ext cx="1556836" cy="276387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1CD33E-3F73-43C9-8C53-DB8EE819E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059811"/>
            <a:ext cx="1332187" cy="2368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B6CA819-07FC-4D9D-9E05-08F188C788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40" y="3447044"/>
            <a:ext cx="1800200" cy="31959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9311198-4899-47DA-9C14-9445441A1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41" y="3660049"/>
            <a:ext cx="1629631" cy="28971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BBFC88E-C19B-44E9-B429-FEA7136DF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79" y="1006221"/>
            <a:ext cx="3830868" cy="21548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4032DB0-A400-421D-93B1-32F730214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4" y="1059811"/>
            <a:ext cx="1323295" cy="23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2466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ers">
  <a:themeElements>
    <a:clrScheme name="">
      <a:dk1>
        <a:srgbClr val="000000"/>
      </a:dk1>
      <a:lt1>
        <a:srgbClr val="800000"/>
      </a:lt1>
      <a:dk2>
        <a:srgbClr val="A50021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Flowe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lower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ower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ower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ower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ower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ower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ower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ower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ower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ower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ower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ower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ower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ower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ower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ower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applikatsiya_s_serdechkami - копия</Template>
  <TotalTime>2367</TotalTime>
  <Words>214</Words>
  <Application>Microsoft Office PowerPoint</Application>
  <PresentationFormat>Экран (4:3)</PresentationFormat>
  <Paragraphs>65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Courier New</vt:lpstr>
      <vt:lpstr>Trebuchet MS</vt:lpstr>
      <vt:lpstr>Verdana</vt:lpstr>
      <vt:lpstr>Wingdings 2</vt:lpstr>
      <vt:lpstr>Spring</vt:lpstr>
      <vt:lpstr>Flowers</vt:lpstr>
      <vt:lpstr>Проект     «Сказы П.П. Бажова»</vt:lpstr>
      <vt:lpstr>Муниципальное бюджетное дошкольное образовательное учреждение – детский сад №362  </vt:lpstr>
      <vt:lpstr>         Макет по сказам </vt:lpstr>
      <vt:lpstr>      Участники с макетом</vt:lpstr>
      <vt:lpstr>      </vt:lpstr>
      <vt:lpstr>         Актуальность </vt:lpstr>
      <vt:lpstr>Ожидаемые результаты:</vt:lpstr>
      <vt:lpstr>                           Чтение и рассматривание иллюстраций к сказам П.П. Бажова.</vt:lpstr>
      <vt:lpstr>Посещение дома-музея имени П.П.Бажова</vt:lpstr>
      <vt:lpstr>Посещение дома-музея имени П.П.Бажова</vt:lpstr>
      <vt:lpstr>   Просмотр мультфильмов</vt:lpstr>
      <vt:lpstr>   Художественно-эстетическая деятельность             Рисование «Серебряное копытце»</vt:lpstr>
      <vt:lpstr>     Художественно-эстетическая деятельность           Рисование «Хозяйка медной горы»</vt:lpstr>
      <vt:lpstr>  Художественно-эстетическая деятельность         Лепка «Огневушка-поскакушка»</vt:lpstr>
      <vt:lpstr>        Изготовление игры-ходилки            «Путешествие по сказам»    </vt:lpstr>
      <vt:lpstr>Пазлы по сказам П.П. Бажова своими руками</vt:lpstr>
      <vt:lpstr>              Инсценировки</vt:lpstr>
      <vt:lpstr>Работа над созданием макета</vt:lpstr>
      <vt:lpstr> Работа над созданием макета</vt:lpstr>
      <vt:lpstr>Конструирование героев сказов</vt:lpstr>
      <vt:lpstr>               Заключительный этап            Выставка  </vt:lpstr>
      <vt:lpstr>Мини-музей творческих работ по сказам                     П.П.Бажова</vt:lpstr>
      <vt:lpstr>Благодарим за внимание!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Мишаня</dc:creator>
  <cp:lastModifiedBy>Гость</cp:lastModifiedBy>
  <cp:revision>276</cp:revision>
  <dcterms:created xsi:type="dcterms:W3CDTF">2013-03-16T14:42:06Z</dcterms:created>
  <dcterms:modified xsi:type="dcterms:W3CDTF">2024-03-13T10:10:27Z</dcterms:modified>
</cp:coreProperties>
</file>