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9" r:id="rId3"/>
    <p:sldId id="260" r:id="rId4"/>
    <p:sldId id="265" r:id="rId5"/>
    <p:sldId id="261" r:id="rId6"/>
    <p:sldId id="262" r:id="rId7"/>
    <p:sldId id="264" r:id="rId8"/>
    <p:sldId id="266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AB457B-282B-49F7-A5F7-CC1DEB8BA591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02F746-2A0F-45A1-8E91-0954A98E98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AB457B-282B-49F7-A5F7-CC1DEB8BA591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02F746-2A0F-45A1-8E91-0954A98E98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AB457B-282B-49F7-A5F7-CC1DEB8BA591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02F746-2A0F-45A1-8E91-0954A98E98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AB457B-282B-49F7-A5F7-CC1DEB8BA591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02F746-2A0F-45A1-8E91-0954A98E98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AB457B-282B-49F7-A5F7-CC1DEB8BA591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02F746-2A0F-45A1-8E91-0954A98E98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AB457B-282B-49F7-A5F7-CC1DEB8BA591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02F746-2A0F-45A1-8E91-0954A98E98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AB457B-282B-49F7-A5F7-CC1DEB8BA591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02F746-2A0F-45A1-8E91-0954A98E98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AB457B-282B-49F7-A5F7-CC1DEB8BA591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02F746-2A0F-45A1-8E91-0954A98E98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AB457B-282B-49F7-A5F7-CC1DEB8BA591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02F746-2A0F-45A1-8E91-0954A98E98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AB457B-282B-49F7-A5F7-CC1DEB8BA591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02F746-2A0F-45A1-8E91-0954A98E98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AB457B-282B-49F7-A5F7-CC1DEB8BA591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02F746-2A0F-45A1-8E91-0954A98E989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3AB457B-282B-49F7-A5F7-CC1DEB8BA591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C02F746-2A0F-45A1-8E91-0954A98E989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Социализация детей 4—5 лет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64704"/>
            <a:ext cx="6000750" cy="4095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35468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548680"/>
            <a:ext cx="64087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Особенности социализации детей 4-5 лет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42572" y="1753058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Учимся плавать кролем и брасом и делаем это классно!!!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06404"/>
            <a:ext cx="2745071" cy="2056154"/>
          </a:xfrm>
          <a:prstGeom prst="rect">
            <a:avLst/>
          </a:prstGeom>
        </p:spPr>
      </p:pic>
      <p:sp>
        <p:nvSpPr>
          <p:cNvPr id="6" name="Облако 5"/>
          <p:cNvSpPr/>
          <p:nvPr/>
        </p:nvSpPr>
        <p:spPr>
          <a:xfrm>
            <a:off x="5652120" y="1308576"/>
            <a:ext cx="3348372" cy="1976555"/>
          </a:xfrm>
          <a:prstGeom prst="cloud">
            <a:avLst/>
          </a:prstGeom>
          <a:solidFill>
            <a:srgbClr val="00B0F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02118" y="4020136"/>
            <a:ext cx="50677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Эмоционально</a:t>
            </a:r>
            <a:r>
              <a:rPr lang="en-US" dirty="0" smtClean="0"/>
              <a:t> </a:t>
            </a:r>
            <a:r>
              <a:rPr lang="ru-RU" dirty="0" smtClean="0"/>
              <a:t>окрашенная двигательная деятельность становится не только средством </a:t>
            </a:r>
            <a:r>
              <a:rPr lang="ru-RU" b="1" dirty="0" smtClean="0">
                <a:solidFill>
                  <a:srgbClr val="FF0000"/>
                </a:solidFill>
              </a:rPr>
              <a:t>физического развития</a:t>
            </a:r>
            <a:r>
              <a:rPr lang="ru-RU" dirty="0" smtClean="0"/>
              <a:t>, но и способом психологической разгрузки детей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683918"/>
            <a:ext cx="3084934" cy="23137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336" y="1551696"/>
            <a:ext cx="1582064" cy="114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6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868" y="4221088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Особое значение приобретает совместная сюжетно-ролевая </a:t>
            </a:r>
            <a:r>
              <a:rPr lang="ru-RU" b="1" dirty="0" smtClean="0">
                <a:solidFill>
                  <a:srgbClr val="FF0000"/>
                </a:solidFill>
              </a:rPr>
              <a:t>игра</a:t>
            </a:r>
            <a:r>
              <a:rPr lang="ru-RU" dirty="0" smtClean="0"/>
              <a:t>, также дидактические и подвижные игры. Дети учатся передавать разные эмоциональные состояния, регулировать эмоциональные реакции, находить эмоционально оправданный выход из возникших обстоятельств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20" y="764704"/>
            <a:ext cx="3845376" cy="2880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64088" y="1196752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Посади меня в подушки,-</a:t>
            </a:r>
          </a:p>
          <a:p>
            <a:r>
              <a:rPr lang="ru-RU" dirty="0" smtClean="0"/>
              <a:t>Просит Саша маму,-</a:t>
            </a:r>
          </a:p>
          <a:p>
            <a:r>
              <a:rPr lang="ru-RU" dirty="0" smtClean="0"/>
              <a:t>Буду я играть в игрушки,</a:t>
            </a:r>
          </a:p>
          <a:p>
            <a:r>
              <a:rPr lang="ru-RU" dirty="0" smtClean="0"/>
              <a:t>Плакать перестану!</a:t>
            </a:r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>
            <a:off x="4600930" y="417731"/>
            <a:ext cx="4104456" cy="3312368"/>
          </a:xfrm>
          <a:prstGeom prst="cloud">
            <a:avLst/>
          </a:prstGeom>
          <a:solidFill>
            <a:srgbClr val="00B05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588" y="4191613"/>
            <a:ext cx="1341548" cy="199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46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1137319"/>
            <a:ext cx="3137251" cy="30117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3688" y="458112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Речь является средством общения и культуры.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44008" y="1628800"/>
            <a:ext cx="3168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Мы просто вечные друзья,</a:t>
            </a:r>
          </a:p>
          <a:p>
            <a:r>
              <a:rPr lang="ru-RU" dirty="0" smtClean="0"/>
              <a:t> Куда она – туда и я.</a:t>
            </a:r>
          </a:p>
          <a:p>
            <a:r>
              <a:rPr lang="ru-RU" dirty="0" smtClean="0"/>
              <a:t> Я никогда тебя не брошу,</a:t>
            </a:r>
          </a:p>
          <a:p>
            <a:r>
              <a:rPr lang="ru-RU" dirty="0" smtClean="0"/>
              <a:t> Ты друг мой верный и хороший!</a:t>
            </a:r>
            <a:endParaRPr lang="ru-RU" dirty="0"/>
          </a:p>
        </p:txBody>
      </p:sp>
      <p:sp>
        <p:nvSpPr>
          <p:cNvPr id="6" name="Облако 5"/>
          <p:cNvSpPr/>
          <p:nvPr/>
        </p:nvSpPr>
        <p:spPr>
          <a:xfrm>
            <a:off x="4193465" y="899428"/>
            <a:ext cx="4104456" cy="3681700"/>
          </a:xfrm>
          <a:prstGeom prst="cloud">
            <a:avLst/>
          </a:prstGeom>
          <a:solidFill>
            <a:srgbClr val="00B0F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060" y="4765794"/>
            <a:ext cx="1873895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61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11" y="1136360"/>
            <a:ext cx="3315717" cy="23762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91" y="4601164"/>
            <a:ext cx="5688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Ребенок </a:t>
            </a:r>
            <a:r>
              <a:rPr lang="ru-RU" dirty="0" smtClean="0"/>
              <a:t>участвует </a:t>
            </a:r>
            <a:r>
              <a:rPr lang="ru-RU" dirty="0" smtClean="0"/>
              <a:t>в создании </a:t>
            </a:r>
            <a:r>
              <a:rPr lang="ru-RU" dirty="0" err="1" smtClean="0"/>
              <a:t>внеситуативной</a:t>
            </a:r>
            <a:r>
              <a:rPr lang="ru-RU" dirty="0" smtClean="0"/>
              <a:t> модели общения на основе </a:t>
            </a:r>
            <a:r>
              <a:rPr lang="ru-RU" b="1" dirty="0" err="1" smtClean="0">
                <a:solidFill>
                  <a:srgbClr val="FF0000"/>
                </a:solidFill>
              </a:rPr>
              <a:t>изодеятельности</a:t>
            </a:r>
            <a:r>
              <a:rPr lang="ru-RU" dirty="0" smtClean="0"/>
              <a:t> через освоение техник и моделирование предметной творческой среды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44008" y="908720"/>
            <a:ext cx="392392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И в десять лет, и в семь, и в пять </a:t>
            </a:r>
          </a:p>
          <a:p>
            <a:r>
              <a:rPr lang="ru-RU" sz="1600" dirty="0" smtClean="0"/>
              <a:t> Все дети любят рисовать. </a:t>
            </a:r>
          </a:p>
          <a:p>
            <a:r>
              <a:rPr lang="ru-RU" sz="1600" dirty="0" smtClean="0"/>
              <a:t> И каждый смело нарисует </a:t>
            </a:r>
          </a:p>
          <a:p>
            <a:r>
              <a:rPr lang="ru-RU" sz="1600" dirty="0" smtClean="0"/>
              <a:t> Всё, что его интересует. </a:t>
            </a:r>
          </a:p>
          <a:p>
            <a:r>
              <a:rPr lang="ru-RU" sz="1600" dirty="0" smtClean="0"/>
              <a:t> Всё вызывает интерес: </a:t>
            </a:r>
          </a:p>
          <a:p>
            <a:r>
              <a:rPr lang="ru-RU" sz="1600" dirty="0" smtClean="0"/>
              <a:t> Далёкий космос, ближний лес, </a:t>
            </a:r>
          </a:p>
          <a:p>
            <a:r>
              <a:rPr lang="ru-RU" sz="1600" dirty="0" smtClean="0"/>
              <a:t> Цветы, машины, сказки, пляски... </a:t>
            </a:r>
          </a:p>
          <a:p>
            <a:r>
              <a:rPr lang="ru-RU" sz="1600" dirty="0" smtClean="0"/>
              <a:t> Всё нарисуем! </a:t>
            </a:r>
          </a:p>
          <a:p>
            <a:r>
              <a:rPr lang="ru-RU" sz="1600" dirty="0" smtClean="0"/>
              <a:t> Были б краски, </a:t>
            </a:r>
          </a:p>
          <a:p>
            <a:r>
              <a:rPr lang="ru-RU" sz="1600" dirty="0" smtClean="0"/>
              <a:t> Да лист бумаги на столе, </a:t>
            </a:r>
          </a:p>
          <a:p>
            <a:r>
              <a:rPr lang="ru-RU" sz="1600" dirty="0" smtClean="0"/>
              <a:t> Да мир в семье и на Земле.</a:t>
            </a:r>
            <a:endParaRPr lang="ru-RU" sz="1600" dirty="0"/>
          </a:p>
        </p:txBody>
      </p:sp>
      <p:sp>
        <p:nvSpPr>
          <p:cNvPr id="6" name="Облако 5"/>
          <p:cNvSpPr/>
          <p:nvPr/>
        </p:nvSpPr>
        <p:spPr>
          <a:xfrm>
            <a:off x="4082930" y="344272"/>
            <a:ext cx="4499992" cy="4256892"/>
          </a:xfrm>
          <a:prstGeom prst="cloud">
            <a:avLst/>
          </a:prstGeom>
          <a:solidFill>
            <a:srgbClr val="00B05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61048"/>
            <a:ext cx="2043311" cy="242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16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2" y="690356"/>
            <a:ext cx="2805576" cy="27172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52120" y="1077910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Вместе мы наблюдаем, экспериментируем, опыты проводим, фантазируем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780928"/>
            <a:ext cx="4427984" cy="3130388"/>
          </a:xfrm>
          <a:prstGeom prst="rect">
            <a:avLst/>
          </a:prstGeom>
        </p:spPr>
      </p:pic>
      <p:sp>
        <p:nvSpPr>
          <p:cNvPr id="5" name="Облако 4"/>
          <p:cNvSpPr/>
          <p:nvPr/>
        </p:nvSpPr>
        <p:spPr>
          <a:xfrm>
            <a:off x="5220072" y="685776"/>
            <a:ext cx="3794720" cy="1984599"/>
          </a:xfrm>
          <a:prstGeom prst="cloud">
            <a:avLst/>
          </a:prstGeom>
          <a:solidFill>
            <a:srgbClr val="00B0F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5452" y="3789040"/>
            <a:ext cx="3024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Дети получают сведения о ближайшем окружении, учатся сотрудничать и договариваться. Стремление помочь товарищу, радость за его успехи, бережное отношение к результатам чужого труда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06" y="401312"/>
            <a:ext cx="1466907" cy="167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10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509120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Высокая эмоциональная отзывчивость на художественное слово, готовность  к «содействию» с текстом, ритмом, музыкой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2736"/>
            <a:ext cx="3672408" cy="29673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0072" y="1340768"/>
            <a:ext cx="32403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Танец – это несравненно,</a:t>
            </a:r>
          </a:p>
          <a:p>
            <a:r>
              <a:rPr lang="ru-RU" dirty="0" smtClean="0"/>
              <a:t>Если часто в ритм кружиться,</a:t>
            </a:r>
          </a:p>
          <a:p>
            <a:r>
              <a:rPr lang="ru-RU" dirty="0" smtClean="0"/>
              <a:t>Танец может постепенно</a:t>
            </a:r>
          </a:p>
          <a:p>
            <a:r>
              <a:rPr lang="ru-RU" dirty="0" smtClean="0"/>
              <a:t>В смысл жизни превратиться!</a:t>
            </a:r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>
            <a:off x="4356929" y="872777"/>
            <a:ext cx="4464496" cy="2967306"/>
          </a:xfrm>
          <a:prstGeom prst="cloud">
            <a:avLst/>
          </a:prstGeom>
          <a:solidFill>
            <a:srgbClr val="00B05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574618"/>
            <a:ext cx="1976972" cy="279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13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39521"/>
            <a:ext cx="4111933" cy="27363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66855" y="4883655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Формируется уважительное отношение и чувства принадлежности к своей семье.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08104" y="1268760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этом разделе семейные снимки,</a:t>
            </a:r>
          </a:p>
          <a:p>
            <a:r>
              <a:rPr lang="ru-RU" dirty="0" smtClean="0"/>
              <a:t>Где мы смеемся, все вместе, в обнимку.</a:t>
            </a:r>
          </a:p>
          <a:p>
            <a:r>
              <a:rPr lang="ru-RU" dirty="0" smtClean="0"/>
              <a:t>Мамочка, тётя, сестрёнка моя,</a:t>
            </a:r>
          </a:p>
          <a:p>
            <a:r>
              <a:rPr lang="ru-RU" dirty="0" smtClean="0"/>
              <a:t>Бабушки, дедушки, папа и Я!</a:t>
            </a:r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>
            <a:off x="5182552" y="651488"/>
            <a:ext cx="3421895" cy="3497591"/>
          </a:xfrm>
          <a:prstGeom prst="cloud">
            <a:avLst/>
          </a:prstGeom>
          <a:solidFill>
            <a:srgbClr val="00B0F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18" y="3861048"/>
            <a:ext cx="2636045" cy="259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21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771986"/>
            <a:ext cx="583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492896"/>
            <a:ext cx="4932040" cy="3547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82274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</TotalTime>
  <Words>333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Социализация детей 4—5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2014-05-14T04:42:36Z</dcterms:created>
  <dcterms:modified xsi:type="dcterms:W3CDTF">2014-05-14T06:55:07Z</dcterms:modified>
</cp:coreProperties>
</file>